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21" roundtripDataSignature="AMtx7mhb1H4n6hsVsNARegSe0hIheVtUN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Clarissa Ruo-Ju Ta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8T19:30:38.423">
    <p:pos x="1666" y="2500"/>
    <p:text>hide model performance plot, be friendly to none tech people</p:text>
    <p:extLst>
      <p:ext uri="{C676402C-5697-4E1C-873F-D02D1690AC5C}">
        <p15:threadingInfo timeZoneBias="0"/>
      </p:ext>
      <p:ext uri="http://customooxmlschemas.google.com/">
        <go:slidesCustomData xmlns:go="http://customooxmlschemas.google.com/" commentPostId="AAAAlNupBLU"/>
      </p:ext>
    </p:extLst>
  </p:cm>
  <p:cm authorId="0" idx="2" dt="2022-12-08T19:31:47.777">
    <p:pos x="628" y="272"/>
    <p:text>just demonstrate one model, put the other in appendix if one asked</p:text>
    <p:extLst>
      <p:ext uri="{C676402C-5697-4E1C-873F-D02D1690AC5C}">
        <p15:threadingInfo timeZoneBias="0"/>
      </p:ext>
      <p:ext uri="http://customooxmlschemas.google.com/">
        <go:slidesCustomData xmlns:go="http://customooxmlschemas.google.com/" commentPostId="AAAAlNupBLY"/>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ac9e0952a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g1ac9e0952ae_0_0: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01" name="Google Shape;401;g1ac9e0952a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Feature importance result corresponds to our expectation - crime rate, natural risk index and traffic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594ededc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09" name="Google Shape;409;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16" name="Google Shape;41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7d6ed877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17d6ed877b5_0_0: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422" name="Google Shape;422;g17d6ed877b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6e17af7367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16e17af7367_0_816: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429" name="Google Shape;429;g16e17af7367_0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00" name="Google Shape;2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94ededcb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17" name="Google Shape;217;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594ededcb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31" name="Google Shape;231;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7f8824fce1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AutoNum type="arabicPeriod"/>
            </a:pPr>
            <a:r>
              <a:rPr lang="en-US"/>
              <a:t>Mutually exclusive here: no consideration for distance from exists and traffic since used them in optimization</a:t>
            </a:r>
            <a:endParaRPr/>
          </a:p>
        </p:txBody>
      </p:sp>
      <p:sp>
        <p:nvSpPr>
          <p:cNvPr id="238" name="Google Shape;238;g17f8824fce1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eea075127_0_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19eea075127_0_556: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258" name="Google Shape;258;g19eea075127_0_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ac9e0952ae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ac9e0952ae_0_3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g1ac9e0952ae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Feature importance result corresponds to our expectation - crime rate, natural risk index and traffic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7f8824fce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17f8824fce1_3_0: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32" name="Google Shape;332;g17f8824fce1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Feature importance result corresponds to our expectation - crime rate, natural risk index and traffic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7f8824fce1_3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17f8824fce1_3_106: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70" name="Google Shape;370;g17f8824fce1_3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Feature importance result corresponds to our expectation - crime rate, natural risk index and traffic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66" name="Shape 66"/>
        <p:cNvGrpSpPr/>
        <p:nvPr/>
      </p:nvGrpSpPr>
      <p:grpSpPr>
        <a:xfrm>
          <a:off x="0" y="0"/>
          <a:ext cx="0" cy="0"/>
          <a:chOff x="0" y="0"/>
          <a:chExt cx="0" cy="0"/>
        </a:xfrm>
      </p:grpSpPr>
      <p:sp>
        <p:nvSpPr>
          <p:cNvPr id="67" name="Google Shape;67;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70" name="Shape 70"/>
        <p:cNvGrpSpPr/>
        <p:nvPr/>
      </p:nvGrpSpPr>
      <p:grpSpPr>
        <a:xfrm>
          <a:off x="0" y="0"/>
          <a:ext cx="0" cy="0"/>
          <a:chOff x="0" y="0"/>
          <a:chExt cx="0" cy="0"/>
        </a:xfrm>
      </p:grpSpPr>
      <p:pic>
        <p:nvPicPr>
          <p:cNvPr id="71" name="Google Shape;71;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72" name="Google Shape;72;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 name="Google Shape;73;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5" name="Google Shape;75;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76" name="Shape 76"/>
        <p:cNvGrpSpPr/>
        <p:nvPr/>
      </p:nvGrpSpPr>
      <p:grpSpPr>
        <a:xfrm>
          <a:off x="0" y="0"/>
          <a:ext cx="0" cy="0"/>
          <a:chOff x="0" y="0"/>
          <a:chExt cx="0" cy="0"/>
        </a:xfrm>
      </p:grpSpPr>
      <p:graphicFrame>
        <p:nvGraphicFramePr>
          <p:cNvPr id="77" name="Google Shape;77;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77" name="Google Shape;77;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78" name="Google Shape;78;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 name="Google Shape;79;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81" name="Google Shape;81;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82" name="Shape 82"/>
        <p:cNvGrpSpPr/>
        <p:nvPr/>
      </p:nvGrpSpPr>
      <p:grpSpPr>
        <a:xfrm>
          <a:off x="0" y="0"/>
          <a:ext cx="0" cy="0"/>
          <a:chOff x="0" y="0"/>
          <a:chExt cx="0" cy="0"/>
        </a:xfrm>
      </p:grpSpPr>
      <p:graphicFrame>
        <p:nvGraphicFramePr>
          <p:cNvPr id="83" name="Google Shape;83;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83" name="Google Shape;83;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84" name="Google Shape;84;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 name="Google Shape;85;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87" name="Google Shape;87;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88" name="Shape 88"/>
        <p:cNvGrpSpPr/>
        <p:nvPr/>
      </p:nvGrpSpPr>
      <p:grpSpPr>
        <a:xfrm>
          <a:off x="0" y="0"/>
          <a:ext cx="0" cy="0"/>
          <a:chOff x="0" y="0"/>
          <a:chExt cx="0" cy="0"/>
        </a:xfrm>
      </p:grpSpPr>
      <p:graphicFrame>
        <p:nvGraphicFramePr>
          <p:cNvPr id="89" name="Google Shape;89;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89" name="Google Shape;89;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90" name="Google Shape;90;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 name="Google Shape;92;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94" name="Google Shape;94;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98" name="Google Shape;98;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chemeClr val="lt1"/>
              </a:solidFill>
              <a:latin typeface="Arial"/>
              <a:ea typeface="Arial"/>
              <a:cs typeface="Arial"/>
              <a:sym typeface="Arial"/>
            </a:endParaRPr>
          </a:p>
        </p:txBody>
      </p:sp>
      <p:sp>
        <p:nvSpPr>
          <p:cNvPr id="99" name="Google Shape;99;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00" name="Shape 100"/>
        <p:cNvGrpSpPr/>
        <p:nvPr/>
      </p:nvGrpSpPr>
      <p:grpSpPr>
        <a:xfrm>
          <a:off x="0" y="0"/>
          <a:ext cx="0" cy="0"/>
          <a:chOff x="0" y="0"/>
          <a:chExt cx="0" cy="0"/>
        </a:xfrm>
      </p:grpSpPr>
      <p:pic>
        <p:nvPicPr>
          <p:cNvPr id="101" name="Google Shape;101;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102" name="Google Shape;102;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105" name="Shape 105"/>
        <p:cNvGrpSpPr/>
        <p:nvPr/>
      </p:nvGrpSpPr>
      <p:grpSpPr>
        <a:xfrm>
          <a:off x="0" y="0"/>
          <a:ext cx="0" cy="0"/>
          <a:chOff x="0" y="0"/>
          <a:chExt cx="0" cy="0"/>
        </a:xfrm>
      </p:grpSpPr>
      <p:grpSp>
        <p:nvGrpSpPr>
          <p:cNvPr id="106" name="Google Shape;106;p25"/>
          <p:cNvGrpSpPr/>
          <p:nvPr/>
        </p:nvGrpSpPr>
        <p:grpSpPr>
          <a:xfrm>
            <a:off x="0" y="0"/>
            <a:ext cx="12192000" cy="2828925"/>
            <a:chOff x="0" y="669852"/>
            <a:chExt cx="12192000" cy="2828925"/>
          </a:xfrm>
        </p:grpSpPr>
        <p:pic>
          <p:nvPicPr>
            <p:cNvPr descr="A picture containing sitting, water, kitchen, table&#10;&#10;Description automatically generated" id="107" name="Google Shape;107;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108" name="Google Shape;108;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109" name="Google Shape;109;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 name="Google Shape;110;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12" name="Shape 112"/>
        <p:cNvGrpSpPr/>
        <p:nvPr/>
      </p:nvGrpSpPr>
      <p:grpSpPr>
        <a:xfrm>
          <a:off x="0" y="0"/>
          <a:ext cx="0" cy="0"/>
          <a:chOff x="0" y="0"/>
          <a:chExt cx="0" cy="0"/>
        </a:xfrm>
      </p:grpSpPr>
      <p:grpSp>
        <p:nvGrpSpPr>
          <p:cNvPr id="113" name="Google Shape;113;p26"/>
          <p:cNvGrpSpPr/>
          <p:nvPr/>
        </p:nvGrpSpPr>
        <p:grpSpPr>
          <a:xfrm>
            <a:off x="0" y="0"/>
            <a:ext cx="12192000" cy="2828925"/>
            <a:chOff x="0" y="0"/>
            <a:chExt cx="12192000" cy="2828925"/>
          </a:xfrm>
        </p:grpSpPr>
        <p:pic>
          <p:nvPicPr>
            <p:cNvPr descr="A picture containing water, cellphone&#10;&#10;Description automatically generated" id="114" name="Google Shape;114;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115" name="Google Shape;115;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116" name="Google Shape;116;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119" name="Shape 119"/>
        <p:cNvGrpSpPr/>
        <p:nvPr/>
      </p:nvGrpSpPr>
      <p:grpSpPr>
        <a:xfrm>
          <a:off x="0" y="0"/>
          <a:ext cx="0" cy="0"/>
          <a:chOff x="0" y="0"/>
          <a:chExt cx="0" cy="0"/>
        </a:xfrm>
      </p:grpSpPr>
      <p:sp>
        <p:nvSpPr>
          <p:cNvPr id="120" name="Google Shape;120;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122" name="Shape 122"/>
        <p:cNvGrpSpPr/>
        <p:nvPr/>
      </p:nvGrpSpPr>
      <p:grpSpPr>
        <a:xfrm>
          <a:off x="0" y="0"/>
          <a:ext cx="0" cy="0"/>
          <a:chOff x="0" y="0"/>
          <a:chExt cx="0" cy="0"/>
        </a:xfrm>
      </p:grpSpPr>
      <p:sp>
        <p:nvSpPr>
          <p:cNvPr id="123" name="Google Shape;123;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26" name="Shape 126"/>
        <p:cNvGrpSpPr/>
        <p:nvPr/>
      </p:nvGrpSpPr>
      <p:grpSpPr>
        <a:xfrm>
          <a:off x="0" y="0"/>
          <a:ext cx="0" cy="0"/>
          <a:chOff x="0" y="0"/>
          <a:chExt cx="0" cy="0"/>
        </a:xfrm>
      </p:grpSpPr>
      <p:sp>
        <p:nvSpPr>
          <p:cNvPr id="127" name="Google Shape;127;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30" name="Shape 130"/>
        <p:cNvGrpSpPr/>
        <p:nvPr/>
      </p:nvGrpSpPr>
      <p:grpSpPr>
        <a:xfrm>
          <a:off x="0" y="0"/>
          <a:ext cx="0" cy="0"/>
          <a:chOff x="0" y="0"/>
          <a:chExt cx="0" cy="0"/>
        </a:xfrm>
      </p:grpSpPr>
      <p:sp>
        <p:nvSpPr>
          <p:cNvPr id="131" name="Google Shape;131;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3" name="Google Shape;133;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4" name="Google Shape;134;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5" name="Google Shape;135;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38" name="Shape 138"/>
        <p:cNvGrpSpPr/>
        <p:nvPr/>
      </p:nvGrpSpPr>
      <p:grpSpPr>
        <a:xfrm>
          <a:off x="0" y="0"/>
          <a:ext cx="0" cy="0"/>
          <a:chOff x="0" y="0"/>
          <a:chExt cx="0" cy="0"/>
        </a:xfrm>
      </p:grpSpPr>
      <p:sp>
        <p:nvSpPr>
          <p:cNvPr id="139" name="Google Shape;139;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4" name="Google Shape;144;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5" name="Google Shape;145;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6" name="Google Shape;146;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50" name="Shape 150"/>
        <p:cNvGrpSpPr/>
        <p:nvPr/>
      </p:nvGrpSpPr>
      <p:grpSpPr>
        <a:xfrm>
          <a:off x="0" y="0"/>
          <a:ext cx="0" cy="0"/>
          <a:chOff x="0" y="0"/>
          <a:chExt cx="0" cy="0"/>
        </a:xfrm>
      </p:grpSpPr>
      <p:sp>
        <p:nvSpPr>
          <p:cNvPr id="151" name="Google Shape;151;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3" name="Google Shape;153;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8" name="Google Shape;158;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9" name="Google Shape;159;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60" name="Shape 160"/>
        <p:cNvGrpSpPr/>
        <p:nvPr/>
      </p:nvGrpSpPr>
      <p:grpSpPr>
        <a:xfrm>
          <a:off x="0" y="0"/>
          <a:ext cx="0" cy="0"/>
          <a:chOff x="0" y="0"/>
          <a:chExt cx="0" cy="0"/>
        </a:xfrm>
      </p:grpSpPr>
      <p:sp>
        <p:nvSpPr>
          <p:cNvPr id="161" name="Google Shape;161;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3" name="Google Shape;163;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4" name="Google Shape;164;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5" name="Google Shape;165;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9" name="Google Shape;169;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0" name="Google Shape;170;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1" name="Google Shape;171;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75" name="Google Shape;175;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77" name="Google Shape;177;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20" name="Shape 20"/>
        <p:cNvGrpSpPr/>
        <p:nvPr/>
      </p:nvGrpSpPr>
      <p:grpSpPr>
        <a:xfrm>
          <a:off x="0" y="0"/>
          <a:ext cx="0" cy="0"/>
          <a:chOff x="0" y="0"/>
          <a:chExt cx="0" cy="0"/>
        </a:xfrm>
      </p:grpSpPr>
      <p:sp>
        <p:nvSpPr>
          <p:cNvPr id="21" name="Google Shape;21;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3" name="Google Shape;23;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24" name="Shape 24"/>
        <p:cNvGrpSpPr/>
        <p:nvPr/>
      </p:nvGrpSpPr>
      <p:grpSpPr>
        <a:xfrm>
          <a:off x="0" y="0"/>
          <a:ext cx="0" cy="0"/>
          <a:chOff x="0" y="0"/>
          <a:chExt cx="0" cy="0"/>
        </a:xfrm>
      </p:grpSpPr>
      <p:sp>
        <p:nvSpPr>
          <p:cNvPr id="25" name="Google Shape;25;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6" name="Google Shape;26;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28" name="Shape 28"/>
        <p:cNvGrpSpPr/>
        <p:nvPr/>
      </p:nvGrpSpPr>
      <p:grpSpPr>
        <a:xfrm>
          <a:off x="0" y="0"/>
          <a:ext cx="0" cy="0"/>
          <a:chOff x="0" y="0"/>
          <a:chExt cx="0" cy="0"/>
        </a:xfrm>
      </p:grpSpPr>
      <p:sp>
        <p:nvSpPr>
          <p:cNvPr id="29" name="Google Shape;29;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1" name="Google Shape;31;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2" name="Google Shape;32;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3" name="Google Shape;33;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34" name="Shape 34"/>
        <p:cNvGrpSpPr/>
        <p:nvPr/>
      </p:nvGrpSpPr>
      <p:grpSpPr>
        <a:xfrm>
          <a:off x="0" y="0"/>
          <a:ext cx="0" cy="0"/>
          <a:chOff x="0" y="0"/>
          <a:chExt cx="0" cy="0"/>
        </a:xfrm>
      </p:grpSpPr>
      <p:sp>
        <p:nvSpPr>
          <p:cNvPr id="35" name="Google Shape;35;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7" name="Google Shape;37;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8" name="Google Shape;38;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9" name="Google Shape;39;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0" name="Google Shape;40;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1" name="Google Shape;41;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2" name="Google Shape;42;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3" name="Google Shape;43;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44" name="Shape 44"/>
        <p:cNvGrpSpPr/>
        <p:nvPr/>
      </p:nvGrpSpPr>
      <p:grpSpPr>
        <a:xfrm>
          <a:off x="0" y="0"/>
          <a:ext cx="0" cy="0"/>
          <a:chOff x="0" y="0"/>
          <a:chExt cx="0" cy="0"/>
        </a:xfrm>
      </p:grpSpPr>
      <p:sp>
        <p:nvSpPr>
          <p:cNvPr id="45" name="Google Shape;45;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 name="Google Shape;46;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 name="Google Shape;48;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9" name="Google Shape;49;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50" name="Shape 50"/>
        <p:cNvGrpSpPr/>
        <p:nvPr/>
      </p:nvGrpSpPr>
      <p:grpSpPr>
        <a:xfrm>
          <a:off x="0" y="0"/>
          <a:ext cx="0" cy="0"/>
          <a:chOff x="0" y="0"/>
          <a:chExt cx="0" cy="0"/>
        </a:xfrm>
      </p:grpSpPr>
      <p:sp>
        <p:nvSpPr>
          <p:cNvPr id="51" name="Google Shape;51;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 name="Google Shape;52;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 name="Google Shape;53;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4" name="Google Shape;54;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5" name="Google Shape;55;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6" name="Google Shape;56;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57" name="Google Shape;57;p18"/>
          <p:cNvGrpSpPr/>
          <p:nvPr/>
        </p:nvGrpSpPr>
        <p:grpSpPr>
          <a:xfrm>
            <a:off x="2729163" y="2974450"/>
            <a:ext cx="2094546" cy="384049"/>
            <a:chOff x="1584001" y="2682350"/>
            <a:chExt cx="2094546" cy="384049"/>
          </a:xfrm>
        </p:grpSpPr>
        <p:pic>
          <p:nvPicPr>
            <p:cNvPr id="58" name="Google Shape;58;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59" name="Google Shape;59;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60" name="Google Shape;60;p18"/>
            <p:cNvGrpSpPr/>
            <p:nvPr/>
          </p:nvGrpSpPr>
          <p:grpSpPr>
            <a:xfrm>
              <a:off x="2867305" y="2682351"/>
              <a:ext cx="383774" cy="383774"/>
              <a:chOff x="3296507" y="2682351"/>
              <a:chExt cx="383774" cy="383774"/>
            </a:xfrm>
          </p:grpSpPr>
          <p:sp>
            <p:nvSpPr>
              <p:cNvPr id="61" name="Google Shape;61;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 name="Google Shape;62;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4" name="Shape 64"/>
        <p:cNvGrpSpPr/>
        <p:nvPr/>
      </p:nvGrpSpPr>
      <p:grpSpPr>
        <a:xfrm>
          <a:off x="0" y="0"/>
          <a:ext cx="0" cy="0"/>
          <a:chOff x="0" y="0"/>
          <a:chExt cx="0" cy="0"/>
        </a:xfrm>
      </p:grpSpPr>
      <p:sp>
        <p:nvSpPr>
          <p:cNvPr id="65" name="Google Shape;65;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ocs.google.com/presentation/d/1v92oA4xU3Es_pn4FOBabaOcysKspUNiF/edit?usp=sharing&amp;ouid=110578041498754009667&amp;rtpof=true&amp;sd=trueWb9OdwGsWbfIXm5t1_/edit?usp=sharing&amp;ouid=110578041498754009667&amp;rtpof=true&amp;sd=tru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0" baseline="30000" i="0" lang="en-US" sz="8000" u="none" cap="none" strike="noStrike">
                <a:solidFill>
                  <a:srgbClr val="FFFFFF"/>
                </a:solidFill>
                <a:latin typeface="Arial"/>
                <a:ea typeface="Arial"/>
                <a:cs typeface="Arial"/>
                <a:sym typeface="Arial"/>
              </a:rPr>
              <a:t>DSI Capstone</a:t>
            </a:r>
            <a:br>
              <a:rPr b="0" baseline="30000" i="0" lang="en-US" sz="8000" u="none" cap="none" strike="noStrike">
                <a:solidFill>
                  <a:srgbClr val="FFFFFF"/>
                </a:solidFill>
                <a:latin typeface="Arial"/>
                <a:ea typeface="Arial"/>
                <a:cs typeface="Arial"/>
                <a:sym typeface="Arial"/>
              </a:rPr>
            </a:br>
            <a:r>
              <a:rPr b="0" baseline="30000" i="0" lang="en-US" sz="6000" u="none" cap="none" strike="noStrike">
                <a:solidFill>
                  <a:srgbClr val="FFFFFF"/>
                </a:solidFill>
                <a:latin typeface="Arial"/>
                <a:ea typeface="Arial"/>
                <a:cs typeface="Arial"/>
                <a:sym typeface="Arial"/>
              </a:rPr>
              <a:t>1</a:t>
            </a:r>
            <a:r>
              <a:rPr baseline="30000" lang="en-US" sz="6000">
                <a:solidFill>
                  <a:srgbClr val="FFFFFF"/>
                </a:solidFill>
              </a:rPr>
              <a:t>2</a:t>
            </a:r>
            <a:r>
              <a:rPr b="0" baseline="30000" i="0" lang="en-US" sz="6000" u="none" cap="none" strike="noStrike">
                <a:solidFill>
                  <a:srgbClr val="FFFFFF"/>
                </a:solidFill>
                <a:latin typeface="Arial"/>
                <a:ea typeface="Arial"/>
                <a:cs typeface="Arial"/>
                <a:sym typeface="Arial"/>
              </a:rPr>
              <a:t>/</a:t>
            </a:r>
            <a:r>
              <a:rPr baseline="30000" lang="en-US" sz="6000">
                <a:solidFill>
                  <a:srgbClr val="FFFFFF"/>
                </a:solidFill>
              </a:rPr>
              <a:t>5</a:t>
            </a:r>
            <a:r>
              <a:rPr b="0" baseline="30000" i="0" lang="en-US" sz="6000" u="none" cap="none" strike="noStrike">
                <a:solidFill>
                  <a:srgbClr val="FFFFFF"/>
                </a:solidFill>
                <a:latin typeface="Arial"/>
                <a:ea typeface="Arial"/>
                <a:cs typeface="Arial"/>
                <a:sym typeface="Arial"/>
              </a:rPr>
              <a:t> Weekly Update</a:t>
            </a:r>
            <a:endParaRPr b="0" i="0" sz="100" u="none" cap="none" strike="noStrike">
              <a:solidFill>
                <a:srgbClr val="000000"/>
              </a:solidFill>
              <a:latin typeface="Arial"/>
              <a:ea typeface="Arial"/>
              <a:cs typeface="Arial"/>
              <a:sym typeface="Arial"/>
            </a:endParaRPr>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Dec </a:t>
            </a:r>
            <a:r>
              <a:rPr lang="en-US" sz="1500">
                <a:solidFill>
                  <a:schemeClr val="lt1"/>
                </a:solidFill>
              </a:rPr>
              <a:t>8</a:t>
            </a:r>
            <a:r>
              <a:rPr b="0" i="0" lang="en-US" sz="1500" u="none" cap="none" strike="noStrike">
                <a:solidFill>
                  <a:schemeClr val="lt1"/>
                </a:solidFill>
                <a:latin typeface="Arial"/>
                <a:ea typeface="Arial"/>
                <a:cs typeface="Arial"/>
                <a:sym typeface="Arial"/>
              </a:rPr>
              <a:t>, 2022</a:t>
            </a:r>
            <a:endParaRPr b="0" i="0" sz="1400" u="none" cap="none" strike="noStrike">
              <a:solidFill>
                <a:srgbClr val="000000"/>
              </a:solidFill>
              <a:latin typeface="Arial"/>
              <a:ea typeface="Arial"/>
              <a:cs typeface="Arial"/>
              <a:sym typeface="Arial"/>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1ac9e0952ae_0_0"/>
          <p:cNvSpPr txBox="1"/>
          <p:nvPr>
            <p:ph type="title"/>
          </p:nvPr>
        </p:nvSpPr>
        <p:spPr>
          <a:xfrm>
            <a:off x="998400" y="431800"/>
            <a:ext cx="108858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Final Readout</a:t>
            </a:r>
            <a:endParaRPr sz="2800"/>
          </a:p>
        </p:txBody>
      </p:sp>
      <p:sp>
        <p:nvSpPr>
          <p:cNvPr id="404" name="Google Shape;404;g1ac9e0952ae_0_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3</a:t>
            </a:r>
            <a:endParaRPr b="0" i="0" sz="2500" u="none" cap="none" strike="noStrike">
              <a:solidFill>
                <a:schemeClr val="lt2"/>
              </a:solidFill>
              <a:latin typeface="Arial"/>
              <a:ea typeface="Arial"/>
              <a:cs typeface="Arial"/>
              <a:sym typeface="Arial"/>
            </a:endParaRPr>
          </a:p>
        </p:txBody>
      </p:sp>
      <p:sp>
        <p:nvSpPr>
          <p:cNvPr id="405" name="Google Shape;405;g1ac9e0952ae_0_0"/>
          <p:cNvSpPr txBox="1"/>
          <p:nvPr/>
        </p:nvSpPr>
        <p:spPr>
          <a:xfrm>
            <a:off x="896650" y="2207325"/>
            <a:ext cx="103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6" name="Google Shape;406;g1ac9e0952ae_0_0"/>
          <p:cNvSpPr txBox="1"/>
          <p:nvPr/>
        </p:nvSpPr>
        <p:spPr>
          <a:xfrm>
            <a:off x="998400" y="2607525"/>
            <a:ext cx="6941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3"/>
              </a:rPr>
              <a:t>Final Readout</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1594ededcb6_0_2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Next Steps</a:t>
            </a:r>
            <a:endParaRPr sz="2800"/>
          </a:p>
        </p:txBody>
      </p:sp>
      <p:sp>
        <p:nvSpPr>
          <p:cNvPr id="412" name="Google Shape;412;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Finish</a:t>
            </a:r>
            <a:r>
              <a:rPr lang="en-US" sz="1700">
                <a:solidFill>
                  <a:schemeClr val="dk2"/>
                </a:solidFill>
              </a:rPr>
              <a:t> final readout for the whole project</a:t>
            </a:r>
            <a:endParaRPr sz="1700">
              <a:solidFill>
                <a:schemeClr val="dk2"/>
              </a:solidFill>
            </a:endParaRPr>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Wrap up codes of analysis and models and prepare for handover</a:t>
            </a:r>
            <a:endParaRPr sz="1700">
              <a:solidFill>
                <a:schemeClr val="dk2"/>
              </a:solidFill>
            </a:endParaRPr>
          </a:p>
        </p:txBody>
      </p:sp>
      <p:sp>
        <p:nvSpPr>
          <p:cNvPr id="413" name="Google Shape;413;g1594ededcb6_0_2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4</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7d6ed877b5_0_0"/>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US"/>
              <a:t>Python Libraries Used</a:t>
            </a:r>
            <a:endParaRPr/>
          </a:p>
        </p:txBody>
      </p:sp>
      <p:sp>
        <p:nvSpPr>
          <p:cNvPr id="425" name="Google Shape;425;g17d6ed877b5_0_0"/>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Char char="●"/>
            </a:pPr>
            <a:r>
              <a:rPr lang="en-US" sz="1700"/>
              <a:t>pandas: 1.3.5</a:t>
            </a:r>
            <a:endParaRPr sz="1700"/>
          </a:p>
          <a:p>
            <a:pPr indent="-355600" lvl="0" marL="457200" rtl="0" algn="l">
              <a:lnSpc>
                <a:spcPct val="100000"/>
              </a:lnSpc>
              <a:spcBef>
                <a:spcPts val="0"/>
              </a:spcBef>
              <a:spcAft>
                <a:spcPts val="0"/>
              </a:spcAft>
              <a:buSzPts val="2000"/>
              <a:buChar char="●"/>
            </a:pPr>
            <a:r>
              <a:rPr lang="en-US" sz="1700"/>
              <a:t>numpy: 1.21.6</a:t>
            </a:r>
            <a:endParaRPr sz="1700"/>
          </a:p>
          <a:p>
            <a:pPr indent="-355600" lvl="0" marL="457200" rtl="0" algn="l">
              <a:lnSpc>
                <a:spcPct val="100000"/>
              </a:lnSpc>
              <a:spcBef>
                <a:spcPts val="0"/>
              </a:spcBef>
              <a:spcAft>
                <a:spcPts val="0"/>
              </a:spcAft>
              <a:buSzPts val="2000"/>
              <a:buChar char="●"/>
            </a:pPr>
            <a:r>
              <a:rPr lang="en-US" sz="1700"/>
              <a:t>gurobipy: 9.5.2</a:t>
            </a:r>
            <a:endParaRPr sz="1700"/>
          </a:p>
          <a:p>
            <a:pPr indent="-355600" lvl="0" marL="457200" rtl="0" algn="l">
              <a:lnSpc>
                <a:spcPct val="100000"/>
              </a:lnSpc>
              <a:spcBef>
                <a:spcPts val="0"/>
              </a:spcBef>
              <a:spcAft>
                <a:spcPts val="0"/>
              </a:spcAft>
              <a:buSzPts val="2000"/>
              <a:buChar char="●"/>
            </a:pPr>
            <a:r>
              <a:rPr lang="en-US" sz="1700"/>
              <a:t>geopy: 1.17.0</a:t>
            </a:r>
            <a:endParaRPr sz="1700"/>
          </a:p>
          <a:p>
            <a:pPr indent="-355600" lvl="0" marL="457200" rtl="0" algn="l">
              <a:lnSpc>
                <a:spcPct val="100000"/>
              </a:lnSpc>
              <a:spcBef>
                <a:spcPts val="0"/>
              </a:spcBef>
              <a:spcAft>
                <a:spcPts val="0"/>
              </a:spcAft>
              <a:buSzPts val="2000"/>
              <a:buChar char="●"/>
            </a:pPr>
            <a:r>
              <a:rPr lang="en-US" sz="1700"/>
              <a:t>folium: 0.12.1.post1</a:t>
            </a:r>
            <a:endParaRPr sz="1700"/>
          </a:p>
          <a:p>
            <a:pPr indent="-336550" lvl="0" marL="457200" rtl="0" algn="l">
              <a:lnSpc>
                <a:spcPct val="100000"/>
              </a:lnSpc>
              <a:spcBef>
                <a:spcPts val="0"/>
              </a:spcBef>
              <a:spcAft>
                <a:spcPts val="0"/>
              </a:spcAft>
              <a:buSzPts val="1700"/>
              <a:buChar char="●"/>
            </a:pPr>
            <a:r>
              <a:rPr lang="en-US" sz="1700"/>
              <a:t>requests: 2.23.0</a:t>
            </a:r>
            <a:endParaRPr sz="1700"/>
          </a:p>
          <a:p>
            <a:pPr indent="-336550" lvl="0" marL="457200" rtl="0" algn="l">
              <a:lnSpc>
                <a:spcPct val="100000"/>
              </a:lnSpc>
              <a:spcBef>
                <a:spcPts val="0"/>
              </a:spcBef>
              <a:spcAft>
                <a:spcPts val="0"/>
              </a:spcAft>
              <a:buSzPts val="1700"/>
              <a:buChar char="●"/>
            </a:pPr>
            <a:r>
              <a:rPr lang="en-US" sz="1700"/>
              <a:t>json: 2.0.9</a:t>
            </a:r>
            <a:endParaRPr sz="1700"/>
          </a:p>
          <a:p>
            <a:pPr indent="0" lvl="0" marL="0" rtl="0" algn="l">
              <a:lnSpc>
                <a:spcPct val="100000"/>
              </a:lnSpc>
              <a:spcBef>
                <a:spcPts val="0"/>
              </a:spcBef>
              <a:spcAft>
                <a:spcPts val="0"/>
              </a:spcAft>
              <a:buSzPts val="1800"/>
              <a:buNone/>
            </a:pPr>
            <a:r>
              <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6e17af7367_0_816"/>
          <p:cNvSpPr txBox="1"/>
          <p:nvPr>
            <p:ph idx="1" type="body"/>
          </p:nvPr>
        </p:nvSpPr>
        <p:spPr>
          <a:xfrm>
            <a:off x="2729163" y="4642764"/>
            <a:ext cx="7851900" cy="398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432" name="Google Shape;432;g16e17af7367_0_816"/>
          <p:cNvSpPr txBox="1"/>
          <p:nvPr>
            <p:ph idx="2" type="body"/>
          </p:nvPr>
        </p:nvSpPr>
        <p:spPr>
          <a:xfrm>
            <a:off x="2729163" y="5107252"/>
            <a:ext cx="7851900" cy="16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433" name="Google Shape;433;g16e17af7367_0_816"/>
          <p:cNvSpPr txBox="1"/>
          <p:nvPr>
            <p:ph idx="3" type="body"/>
          </p:nvPr>
        </p:nvSpPr>
        <p:spPr>
          <a:xfrm>
            <a:off x="2729163" y="3831757"/>
            <a:ext cx="7851900" cy="64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434" name="Google Shape;434;g16e17af7367_0_816"/>
          <p:cNvSpPr txBox="1"/>
          <p:nvPr>
            <p:ph idx="4" type="body"/>
          </p:nvPr>
        </p:nvSpPr>
        <p:spPr>
          <a:xfrm>
            <a:off x="2729163" y="3480007"/>
            <a:ext cx="2411700" cy="11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998400" y="5188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sp>
        <p:nvSpPr>
          <p:cNvPr id="203" name="Google Shape;203;p2"/>
          <p:cNvSpPr/>
          <p:nvPr/>
        </p:nvSpPr>
        <p:spPr>
          <a:xfrm rot="10800000">
            <a:off x="2541476" y="162176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txBox="1"/>
          <p:nvPr/>
        </p:nvSpPr>
        <p:spPr>
          <a:xfrm>
            <a:off x="2734157" y="1621502"/>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rPr>
              <a:t>From Last Week</a:t>
            </a:r>
            <a:endParaRPr b="1" i="0" sz="1400" u="none" cap="none" strike="noStrike">
              <a:solidFill>
                <a:schemeClr val="lt1"/>
              </a:solidFill>
              <a:latin typeface="Arial"/>
              <a:ea typeface="Arial"/>
              <a:cs typeface="Arial"/>
              <a:sym typeface="Arial"/>
            </a:endParaRPr>
          </a:p>
        </p:txBody>
      </p:sp>
      <p:sp>
        <p:nvSpPr>
          <p:cNvPr id="205" name="Google Shape;205;p2"/>
          <p:cNvSpPr/>
          <p:nvPr/>
        </p:nvSpPr>
        <p:spPr>
          <a:xfrm>
            <a:off x="2122226" y="1610688"/>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1</a:t>
            </a:r>
            <a:endParaRPr b="0" i="0" sz="3000" u="none" cap="none" strike="noStrike">
              <a:solidFill>
                <a:schemeClr val="lt2"/>
              </a:solidFill>
              <a:latin typeface="Arial"/>
              <a:ea typeface="Arial"/>
              <a:cs typeface="Arial"/>
              <a:sym typeface="Arial"/>
            </a:endParaRPr>
          </a:p>
        </p:txBody>
      </p:sp>
      <p:sp>
        <p:nvSpPr>
          <p:cNvPr id="206" name="Google Shape;206;p2"/>
          <p:cNvSpPr/>
          <p:nvPr/>
        </p:nvSpPr>
        <p:spPr>
          <a:xfrm rot="10800000">
            <a:off x="2524148" y="2566189"/>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2400" u="none" cap="none" strike="noStrike">
              <a:solidFill>
                <a:schemeClr val="lt1"/>
              </a:solidFill>
              <a:latin typeface="Arial"/>
              <a:ea typeface="Arial"/>
              <a:cs typeface="Arial"/>
              <a:sym typeface="Arial"/>
            </a:endParaRPr>
          </a:p>
        </p:txBody>
      </p:sp>
      <p:sp>
        <p:nvSpPr>
          <p:cNvPr id="207" name="Google Shape;207;p2"/>
          <p:cNvSpPr/>
          <p:nvPr/>
        </p:nvSpPr>
        <p:spPr>
          <a:xfrm>
            <a:off x="2139526" y="2565933"/>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2</a:t>
            </a:r>
            <a:endParaRPr b="1" i="0" sz="2400" u="none" cap="none" strike="noStrike">
              <a:solidFill>
                <a:schemeClr val="lt1"/>
              </a:solidFill>
              <a:latin typeface="Arial"/>
              <a:ea typeface="Arial"/>
              <a:cs typeface="Arial"/>
              <a:sym typeface="Arial"/>
            </a:endParaRPr>
          </a:p>
        </p:txBody>
      </p:sp>
      <p:sp>
        <p:nvSpPr>
          <p:cNvPr id="208" name="Google Shape;208;p2"/>
          <p:cNvSpPr txBox="1"/>
          <p:nvPr/>
        </p:nvSpPr>
        <p:spPr>
          <a:xfrm>
            <a:off x="2716829" y="2569095"/>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rPr>
              <a:t>Finalize </a:t>
            </a:r>
            <a:r>
              <a:rPr b="1" i="0" lang="en-US" sz="2400" u="none" cap="none" strike="noStrike">
                <a:solidFill>
                  <a:schemeClr val="lt1"/>
                </a:solidFill>
                <a:latin typeface="Arial"/>
                <a:ea typeface="Arial"/>
                <a:cs typeface="Arial"/>
                <a:sym typeface="Arial"/>
              </a:rPr>
              <a:t>Business Case Result</a:t>
            </a:r>
            <a:endParaRPr b="1" i="0" sz="2400" u="none" cap="none" strike="noStrike">
              <a:solidFill>
                <a:schemeClr val="lt1"/>
              </a:solidFill>
              <a:latin typeface="Arial"/>
              <a:ea typeface="Arial"/>
              <a:cs typeface="Arial"/>
              <a:sym typeface="Arial"/>
            </a:endParaRPr>
          </a:p>
        </p:txBody>
      </p:sp>
      <p:sp>
        <p:nvSpPr>
          <p:cNvPr id="209" name="Google Shape;209;p2"/>
          <p:cNvSpPr/>
          <p:nvPr/>
        </p:nvSpPr>
        <p:spPr>
          <a:xfrm rot="10800000">
            <a:off x="2524148" y="352778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txBox="1"/>
          <p:nvPr/>
        </p:nvSpPr>
        <p:spPr>
          <a:xfrm>
            <a:off x="2716829" y="3527521"/>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rPr>
              <a:t>Final Readout Initial Draft</a:t>
            </a:r>
            <a:endParaRPr b="1" sz="2400">
              <a:solidFill>
                <a:schemeClr val="lt1"/>
              </a:solidFill>
            </a:endParaRPr>
          </a:p>
        </p:txBody>
      </p:sp>
      <p:sp>
        <p:nvSpPr>
          <p:cNvPr id="211" name="Google Shape;211;p2"/>
          <p:cNvSpPr/>
          <p:nvPr/>
        </p:nvSpPr>
        <p:spPr>
          <a:xfrm>
            <a:off x="2139526" y="3527521"/>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3</a:t>
            </a:r>
            <a:endParaRPr b="0" i="0" sz="3000" u="none" cap="none" strike="noStrike">
              <a:solidFill>
                <a:schemeClr val="lt2"/>
              </a:solidFill>
              <a:latin typeface="Arial"/>
              <a:ea typeface="Arial"/>
              <a:cs typeface="Arial"/>
              <a:sym typeface="Arial"/>
            </a:endParaRPr>
          </a:p>
        </p:txBody>
      </p:sp>
      <p:sp>
        <p:nvSpPr>
          <p:cNvPr id="212" name="Google Shape;212;p2"/>
          <p:cNvSpPr/>
          <p:nvPr/>
        </p:nvSpPr>
        <p:spPr>
          <a:xfrm rot="10800000">
            <a:off x="2524148" y="4478413"/>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txBox="1"/>
          <p:nvPr/>
        </p:nvSpPr>
        <p:spPr>
          <a:xfrm>
            <a:off x="2716829" y="4478156"/>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3">
                  <a:extLst>
                    <a:ext uri="{A12FA001-AC4F-418D-AE19-62706E023703}">
                      <ahyp:hlinkClr val="tx"/>
                    </a:ext>
                  </a:extLst>
                </a:hlinkClick>
              </a:rPr>
              <a:t>Next Steps</a:t>
            </a:r>
            <a:endParaRPr b="1" i="0" sz="1400" u="none" cap="none" strike="noStrike">
              <a:solidFill>
                <a:schemeClr val="lt1"/>
              </a:solidFill>
              <a:latin typeface="Arial"/>
              <a:ea typeface="Arial"/>
              <a:cs typeface="Arial"/>
              <a:sym typeface="Arial"/>
            </a:endParaRPr>
          </a:p>
        </p:txBody>
      </p:sp>
      <p:sp>
        <p:nvSpPr>
          <p:cNvPr id="214" name="Google Shape;214;p2"/>
          <p:cNvSpPr/>
          <p:nvPr/>
        </p:nvSpPr>
        <p:spPr>
          <a:xfrm>
            <a:off x="2139526" y="4478156"/>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4</a:t>
            </a:r>
            <a:endParaRPr b="0" i="0" sz="3000" u="none" cap="none" strike="noStrike">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594ededcb6_0_3"/>
          <p:cNvPicPr preferRelativeResize="0"/>
          <p:nvPr/>
        </p:nvPicPr>
        <p:blipFill rotWithShape="1">
          <a:blip r:embed="rId3">
            <a:alphaModFix/>
          </a:blip>
          <a:srcRect b="0" l="0" r="0" t="0"/>
          <a:stretch/>
        </p:blipFill>
        <p:spPr>
          <a:xfrm>
            <a:off x="546813" y="1487475"/>
            <a:ext cx="11098373" cy="4243175"/>
          </a:xfrm>
          <a:prstGeom prst="rect">
            <a:avLst/>
          </a:prstGeom>
          <a:noFill/>
          <a:ln>
            <a:noFill/>
          </a:ln>
        </p:spPr>
      </p:pic>
      <p:sp>
        <p:nvSpPr>
          <p:cNvPr id="220" name="Google Shape;220;g1594ededcb6_0_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 Timeline</a:t>
            </a:r>
            <a:endParaRPr sz="2800"/>
          </a:p>
        </p:txBody>
      </p:sp>
      <p:sp>
        <p:nvSpPr>
          <p:cNvPr id="221" name="Google Shape;221;g1594ededcb6_0_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22" name="Google Shape;222;g1594ededcb6_0_3"/>
          <p:cNvSpPr/>
          <p:nvPr/>
        </p:nvSpPr>
        <p:spPr>
          <a:xfrm>
            <a:off x="10456825" y="1729000"/>
            <a:ext cx="615000" cy="39654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3" name="Google Shape;223;g1594ededcb6_0_3"/>
          <p:cNvSpPr/>
          <p:nvPr/>
        </p:nvSpPr>
        <p:spPr>
          <a:xfrm>
            <a:off x="9969204" y="1207589"/>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4" name="Google Shape;224;g1594ededcb6_0_3"/>
          <p:cNvSpPr/>
          <p:nvPr/>
        </p:nvSpPr>
        <p:spPr>
          <a:xfrm>
            <a:off x="9333800"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5" name="Google Shape;225;g1594ededcb6_0_3"/>
          <p:cNvSpPr/>
          <p:nvPr/>
        </p:nvSpPr>
        <p:spPr>
          <a:xfrm>
            <a:off x="11030175" y="1729125"/>
            <a:ext cx="6150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6" name="Google Shape;226;g1594ededcb6_0_3"/>
          <p:cNvSpPr txBox="1"/>
          <p:nvPr/>
        </p:nvSpPr>
        <p:spPr>
          <a:xfrm>
            <a:off x="58905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1st progress report</a:t>
            </a:r>
            <a:endParaRPr b="1" i="0" sz="1400" u="none" cap="none" strike="noStrike">
              <a:solidFill>
                <a:srgbClr val="F68D2E"/>
              </a:solidFill>
              <a:latin typeface="Arial"/>
              <a:ea typeface="Arial"/>
              <a:cs typeface="Arial"/>
              <a:sym typeface="Arial"/>
            </a:endParaRPr>
          </a:p>
        </p:txBody>
      </p:sp>
      <p:sp>
        <p:nvSpPr>
          <p:cNvPr id="227" name="Google Shape;227;g1594ededcb6_0_3"/>
          <p:cNvSpPr/>
          <p:nvPr/>
        </p:nvSpPr>
        <p:spPr>
          <a:xfrm>
            <a:off x="6441325"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8" name="Google Shape;228;g1594ededcb6_0_3"/>
          <p:cNvSpPr txBox="1"/>
          <p:nvPr/>
        </p:nvSpPr>
        <p:spPr>
          <a:xfrm>
            <a:off x="85487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2nd progress report</a:t>
            </a:r>
            <a:endParaRPr b="1" i="0" sz="1400" u="none" cap="none" strike="noStrike">
              <a:solidFill>
                <a:srgbClr val="F68D2E"/>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594ededcb6_0_3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a:t>
            </a:r>
            <a:endParaRPr sz="2800"/>
          </a:p>
        </p:txBody>
      </p:sp>
      <p:sp>
        <p:nvSpPr>
          <p:cNvPr id="234" name="Google Shape;234;g1594ededcb6_0_34"/>
          <p:cNvSpPr txBox="1"/>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marR="0" rtl="0" algn="l">
              <a:lnSpc>
                <a:spcPct val="100000"/>
              </a:lnSpc>
              <a:spcBef>
                <a:spcPts val="600"/>
              </a:spcBef>
              <a:spcAft>
                <a:spcPts val="0"/>
              </a:spcAft>
              <a:buClr>
                <a:srgbClr val="000000"/>
              </a:buClr>
              <a:buSzPts val="1500"/>
              <a:buFont typeface="Arial"/>
              <a:buNone/>
            </a:pPr>
            <a:r>
              <a:t/>
            </a:r>
            <a:endParaRPr b="0" i="0" sz="1500" u="none" cap="none" strike="noStrike">
              <a:solidFill>
                <a:srgbClr val="00338D"/>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rPr b="1" i="0" lang="en-US" sz="2000" u="none" cap="none" strike="noStrike">
                <a:solidFill>
                  <a:srgbClr val="00338D"/>
                </a:solidFill>
                <a:latin typeface="Arial"/>
                <a:ea typeface="Arial"/>
                <a:cs typeface="Arial"/>
                <a:sym typeface="Arial"/>
              </a:rPr>
              <a:t>Action items:</a:t>
            </a:r>
            <a:endParaRPr sz="2000">
              <a:solidFill>
                <a:srgbClr val="00338D"/>
              </a:solidFill>
            </a:endParaRPr>
          </a:p>
          <a:p>
            <a:pPr indent="-336550" lvl="0" marL="457200" marR="0" rtl="0" algn="l">
              <a:lnSpc>
                <a:spcPct val="100000"/>
              </a:lnSpc>
              <a:spcBef>
                <a:spcPts val="600"/>
              </a:spcBef>
              <a:spcAft>
                <a:spcPts val="0"/>
              </a:spcAft>
              <a:buClr>
                <a:schemeClr val="dk2"/>
              </a:buClr>
              <a:buSzPts val="1700"/>
              <a:buChar char="●"/>
            </a:pPr>
            <a:r>
              <a:rPr lang="en-US" sz="1700">
                <a:solidFill>
                  <a:schemeClr val="dk2"/>
                </a:solidFill>
              </a:rPr>
              <a:t>Create final readout for the whole project</a:t>
            </a:r>
            <a:endParaRPr sz="1700">
              <a:solidFill>
                <a:schemeClr val="dk2"/>
              </a:solidFill>
            </a:endParaRPr>
          </a:p>
          <a:p>
            <a:pPr indent="-336550" lvl="0" marL="457200" marR="0" rtl="0" algn="l">
              <a:lnSpc>
                <a:spcPct val="100000"/>
              </a:lnSpc>
              <a:spcBef>
                <a:spcPts val="0"/>
              </a:spcBef>
              <a:spcAft>
                <a:spcPts val="0"/>
              </a:spcAft>
              <a:buClr>
                <a:schemeClr val="dk2"/>
              </a:buClr>
              <a:buSzPts val="1700"/>
              <a:buChar char="●"/>
            </a:pPr>
            <a:r>
              <a:rPr lang="en-US" sz="1700">
                <a:solidFill>
                  <a:schemeClr val="dk2"/>
                </a:solidFill>
              </a:rPr>
              <a:t>Improve business case</a:t>
            </a:r>
            <a:endParaRPr sz="1700">
              <a:solidFill>
                <a:schemeClr val="dk2"/>
              </a:solidFill>
            </a:endParaRPr>
          </a:p>
          <a:p>
            <a:pPr indent="-336550" lvl="1" marL="914400" marR="0" rtl="0" algn="l">
              <a:lnSpc>
                <a:spcPct val="100000"/>
              </a:lnSpc>
              <a:spcBef>
                <a:spcPts val="0"/>
              </a:spcBef>
              <a:spcAft>
                <a:spcPts val="0"/>
              </a:spcAft>
              <a:buClr>
                <a:schemeClr val="dk2"/>
              </a:buClr>
              <a:buSzPts val="1700"/>
              <a:buChar char="○"/>
            </a:pPr>
            <a:r>
              <a:rPr lang="en-US" sz="1700">
                <a:solidFill>
                  <a:schemeClr val="dk2"/>
                </a:solidFill>
              </a:rPr>
              <a:t>Improve ML model</a:t>
            </a:r>
            <a:endParaRPr sz="1700">
              <a:solidFill>
                <a:schemeClr val="dk2"/>
              </a:solidFill>
            </a:endParaRPr>
          </a:p>
          <a:p>
            <a:pPr indent="0" lvl="0" marL="0" marR="0" rtl="0" algn="l">
              <a:lnSpc>
                <a:spcPct val="100000"/>
              </a:lnSpc>
              <a:spcBef>
                <a:spcPts val="0"/>
              </a:spcBef>
              <a:spcAft>
                <a:spcPts val="0"/>
              </a:spcAft>
              <a:buClr>
                <a:srgbClr val="000000"/>
              </a:buClr>
              <a:buSzPts val="1700"/>
              <a:buFont typeface="Arial"/>
              <a:buNone/>
            </a:pPr>
            <a:r>
              <a:t/>
            </a:r>
            <a:endParaRPr sz="1700">
              <a:solidFill>
                <a:schemeClr val="dk2"/>
              </a:solidFil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rgbClr val="00338D"/>
              </a:solidFill>
              <a:latin typeface="Arial"/>
              <a:ea typeface="Arial"/>
              <a:cs typeface="Arial"/>
              <a:sym typeface="Arial"/>
            </a:endParaRPr>
          </a:p>
        </p:txBody>
      </p:sp>
      <p:sp>
        <p:nvSpPr>
          <p:cNvPr id="235" name="Google Shape;235;g1594ededcb6_0_3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7f8824fce1_2_2"/>
          <p:cNvSpPr txBox="1"/>
          <p:nvPr>
            <p:ph type="title"/>
          </p:nvPr>
        </p:nvSpPr>
        <p:spPr>
          <a:xfrm>
            <a:off x="1003200" y="432000"/>
            <a:ext cx="10352700" cy="518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800"/>
              <a:buFont typeface="Arial"/>
              <a:buNone/>
            </a:pPr>
            <a:r>
              <a:rPr lang="en-US" sz="2800"/>
              <a:t>From Last Week</a:t>
            </a:r>
            <a:r>
              <a:rPr lang="en-US" sz="2800"/>
              <a:t>: baseline score on optimized locations</a:t>
            </a:r>
            <a:endParaRPr sz="2800"/>
          </a:p>
        </p:txBody>
      </p:sp>
      <p:sp>
        <p:nvSpPr>
          <p:cNvPr id="241" name="Google Shape;241;g17f8824fce1_2_2"/>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cxnSp>
        <p:nvCxnSpPr>
          <p:cNvPr id="242" name="Google Shape;242;g17f8824fce1_2_2"/>
          <p:cNvCxnSpPr/>
          <p:nvPr/>
        </p:nvCxnSpPr>
        <p:spPr>
          <a:xfrm>
            <a:off x="999550" y="1804150"/>
            <a:ext cx="8115000" cy="0"/>
          </a:xfrm>
          <a:prstGeom prst="straightConnector1">
            <a:avLst/>
          </a:prstGeom>
          <a:noFill/>
          <a:ln cap="flat" cmpd="sng" w="28575">
            <a:solidFill>
              <a:srgbClr val="00338D"/>
            </a:solidFill>
            <a:prstDash val="solid"/>
            <a:round/>
            <a:headEnd len="sm" w="sm" type="none"/>
            <a:tailEnd len="sm" w="sm" type="none"/>
          </a:ln>
        </p:spPr>
      </p:cxnSp>
      <p:sp>
        <p:nvSpPr>
          <p:cNvPr id="243" name="Google Shape;243;g17f8824fce1_2_2"/>
          <p:cNvSpPr txBox="1"/>
          <p:nvPr/>
        </p:nvSpPr>
        <p:spPr>
          <a:xfrm>
            <a:off x="1003200" y="1917350"/>
            <a:ext cx="1462200" cy="4002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US" sz="1600" u="none" cap="none" strike="noStrike">
                <a:solidFill>
                  <a:srgbClr val="FFFFFF"/>
                </a:solidFill>
                <a:latin typeface="Arial"/>
                <a:ea typeface="Arial"/>
                <a:cs typeface="Arial"/>
                <a:sym typeface="Arial"/>
              </a:rPr>
              <a:t>Idea</a:t>
            </a:r>
            <a:endParaRPr b="1" i="0" sz="1600" u="none" cap="none" strike="noStrike">
              <a:solidFill>
                <a:srgbClr val="FFFFFF"/>
              </a:solidFill>
              <a:latin typeface="Arial"/>
              <a:ea typeface="Arial"/>
              <a:cs typeface="Arial"/>
              <a:sym typeface="Arial"/>
            </a:endParaRPr>
          </a:p>
        </p:txBody>
      </p:sp>
      <p:sp>
        <p:nvSpPr>
          <p:cNvPr id="244" name="Google Shape;244;g17f8824fce1_2_2"/>
          <p:cNvSpPr txBox="1"/>
          <p:nvPr/>
        </p:nvSpPr>
        <p:spPr>
          <a:xfrm>
            <a:off x="2688621" y="2280569"/>
            <a:ext cx="308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17f8824fce1_2_2"/>
          <p:cNvSpPr txBox="1"/>
          <p:nvPr/>
        </p:nvSpPr>
        <p:spPr>
          <a:xfrm>
            <a:off x="1003325" y="2456150"/>
            <a:ext cx="1462200" cy="12528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Features</a:t>
            </a:r>
            <a:r>
              <a:rPr b="1" i="0" lang="en-US" sz="1800" u="none" cap="none" strike="noStrike">
                <a:solidFill>
                  <a:srgbClr val="FFFFFF"/>
                </a:solidFill>
                <a:latin typeface="Arial"/>
                <a:ea typeface="Arial"/>
                <a:cs typeface="Arial"/>
                <a:sym typeface="Arial"/>
              </a:rPr>
              <a:t> </a:t>
            </a:r>
            <a:endParaRPr b="1" i="0" sz="1800" u="none" cap="none" strike="noStrike">
              <a:solidFill>
                <a:srgbClr val="FFFFFF"/>
              </a:solidFill>
              <a:latin typeface="Arial"/>
              <a:ea typeface="Arial"/>
              <a:cs typeface="Arial"/>
              <a:sym typeface="Arial"/>
            </a:endParaRPr>
          </a:p>
        </p:txBody>
      </p:sp>
      <p:sp>
        <p:nvSpPr>
          <p:cNvPr id="246" name="Google Shape;246;g17f8824fce1_2_2"/>
          <p:cNvSpPr txBox="1"/>
          <p:nvPr/>
        </p:nvSpPr>
        <p:spPr>
          <a:xfrm>
            <a:off x="2519413" y="1901575"/>
            <a:ext cx="676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8D"/>
                </a:solidFill>
                <a:latin typeface="Arial"/>
                <a:ea typeface="Arial"/>
                <a:cs typeface="Arial"/>
                <a:sym typeface="Arial"/>
              </a:rPr>
              <a:t>Create a linear combination on selected features</a:t>
            </a:r>
            <a:endParaRPr b="0" i="0" sz="1400" u="none" cap="none" strike="noStrike">
              <a:solidFill>
                <a:srgbClr val="00338D"/>
              </a:solidFill>
              <a:latin typeface="Arial"/>
              <a:ea typeface="Arial"/>
              <a:cs typeface="Arial"/>
              <a:sym typeface="Arial"/>
            </a:endParaRPr>
          </a:p>
        </p:txBody>
      </p:sp>
      <p:sp>
        <p:nvSpPr>
          <p:cNvPr id="247" name="Google Shape;247;g17f8824fce1_2_2"/>
          <p:cNvSpPr txBox="1"/>
          <p:nvPr/>
        </p:nvSpPr>
        <p:spPr>
          <a:xfrm>
            <a:off x="1003325" y="4341900"/>
            <a:ext cx="1462200" cy="14775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Process</a:t>
            </a:r>
            <a:r>
              <a:rPr b="1" i="0" lang="en-US" sz="1800" u="none" cap="none" strike="noStrike">
                <a:solidFill>
                  <a:srgbClr val="FFFFFF"/>
                </a:solidFill>
                <a:latin typeface="Arial"/>
                <a:ea typeface="Arial"/>
                <a:cs typeface="Arial"/>
                <a:sym typeface="Arial"/>
              </a:rPr>
              <a:t> </a:t>
            </a:r>
            <a:endParaRPr b="1" i="0" sz="1800" u="none" cap="none" strike="noStrike">
              <a:solidFill>
                <a:srgbClr val="FFFFFF"/>
              </a:solidFill>
              <a:latin typeface="Arial"/>
              <a:ea typeface="Arial"/>
              <a:cs typeface="Arial"/>
              <a:sym typeface="Arial"/>
            </a:endParaRPr>
          </a:p>
        </p:txBody>
      </p:sp>
      <p:sp>
        <p:nvSpPr>
          <p:cNvPr id="248" name="Google Shape;248;g17f8824fce1_2_2"/>
          <p:cNvSpPr txBox="1"/>
          <p:nvPr/>
        </p:nvSpPr>
        <p:spPr>
          <a:xfrm>
            <a:off x="1003325" y="3851575"/>
            <a:ext cx="1462200" cy="3477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Weights</a:t>
            </a:r>
            <a:r>
              <a:rPr b="1" i="0" lang="en-US" sz="1800" u="none" cap="none" strike="noStrike">
                <a:solidFill>
                  <a:srgbClr val="FFFFFF"/>
                </a:solidFill>
                <a:latin typeface="Arial"/>
                <a:ea typeface="Arial"/>
                <a:cs typeface="Arial"/>
                <a:sym typeface="Arial"/>
              </a:rPr>
              <a:t> </a:t>
            </a:r>
            <a:endParaRPr b="1" i="0" sz="1800" u="none" cap="none" strike="noStrike">
              <a:solidFill>
                <a:srgbClr val="FFFFFF"/>
              </a:solidFill>
              <a:latin typeface="Arial"/>
              <a:ea typeface="Arial"/>
              <a:cs typeface="Arial"/>
              <a:sym typeface="Arial"/>
            </a:endParaRPr>
          </a:p>
        </p:txBody>
      </p:sp>
      <p:sp>
        <p:nvSpPr>
          <p:cNvPr id="249" name="Google Shape;249;g17f8824fce1_2_2"/>
          <p:cNvSpPr txBox="1"/>
          <p:nvPr/>
        </p:nvSpPr>
        <p:spPr>
          <a:xfrm>
            <a:off x="2506024" y="2342675"/>
            <a:ext cx="60666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 of attraction/entertainments within 1 mile driving distance</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Crime rate (includes violent crime, murder, rape, robbery, assault, property crime, burglary, larceny theft, motor vehicle theft, arson)</a:t>
            </a:r>
            <a:endParaRPr b="0" i="0" sz="1400" u="none" cap="none" strike="noStrike">
              <a:solidFill>
                <a:srgbClr val="00338D"/>
              </a:solidFill>
              <a:latin typeface="Arial"/>
              <a:ea typeface="Arial"/>
              <a:cs typeface="Arial"/>
              <a:sym typeface="Arial"/>
            </a:endParaRPr>
          </a:p>
          <a:p>
            <a:pPr indent="-317500" lvl="1" marL="9144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Take total and calculate rate based on population</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Natural risk score</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1" i="0" lang="en-US" sz="1400" u="none" cap="none" strike="noStrike">
                <a:solidFill>
                  <a:srgbClr val="00338D"/>
                </a:solidFill>
                <a:latin typeface="Arial"/>
                <a:ea typeface="Arial"/>
                <a:cs typeface="Arial"/>
                <a:sym typeface="Arial"/>
              </a:rPr>
              <a:t>Median household income</a:t>
            </a:r>
            <a:endParaRPr b="1" i="0" sz="1400" u="none" cap="none" strike="noStrike">
              <a:solidFill>
                <a:srgbClr val="00338D"/>
              </a:solidFill>
              <a:latin typeface="Arial"/>
              <a:ea typeface="Arial"/>
              <a:cs typeface="Arial"/>
              <a:sym typeface="Arial"/>
            </a:endParaRPr>
          </a:p>
        </p:txBody>
      </p:sp>
      <p:sp>
        <p:nvSpPr>
          <p:cNvPr id="250" name="Google Shape;250;g17f8824fce1_2_2"/>
          <p:cNvSpPr txBox="1"/>
          <p:nvPr/>
        </p:nvSpPr>
        <p:spPr>
          <a:xfrm>
            <a:off x="2506024" y="3827351"/>
            <a:ext cx="606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8D"/>
                </a:solidFill>
                <a:latin typeface="Arial"/>
                <a:ea typeface="Arial"/>
                <a:cs typeface="Arial"/>
                <a:sym typeface="Arial"/>
              </a:rPr>
              <a:t>All same (1) on all 4 features</a:t>
            </a:r>
            <a:endParaRPr b="0" i="0" sz="1400" u="none" cap="none" strike="noStrike">
              <a:solidFill>
                <a:srgbClr val="00338D"/>
              </a:solidFill>
              <a:latin typeface="Arial"/>
              <a:ea typeface="Arial"/>
              <a:cs typeface="Arial"/>
              <a:sym typeface="Arial"/>
            </a:endParaRPr>
          </a:p>
        </p:txBody>
      </p:sp>
      <p:sp>
        <p:nvSpPr>
          <p:cNvPr id="251" name="Google Shape;251;g17f8824fce1_2_2"/>
          <p:cNvSpPr txBox="1"/>
          <p:nvPr/>
        </p:nvSpPr>
        <p:spPr>
          <a:xfrm>
            <a:off x="2492500" y="4234725"/>
            <a:ext cx="66498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Use min-max scaler on each three features to make the number from 0 to 1 </a:t>
            </a:r>
            <a:r>
              <a:rPr b="0" i="0" lang="en-US" sz="1400" u="sng" cap="none" strike="noStrike">
                <a:solidFill>
                  <a:srgbClr val="00338D"/>
                </a:solidFill>
                <a:latin typeface="Arial"/>
                <a:ea typeface="Arial"/>
                <a:cs typeface="Arial"/>
                <a:sym typeface="Arial"/>
              </a:rPr>
              <a:t>on all features</a:t>
            </a:r>
            <a:endParaRPr b="0" i="0" sz="1400" u="sng"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Add each features together based on whether larger number means worser:</a:t>
            </a:r>
            <a:endParaRPr b="0" i="0" sz="1400" u="none" cap="none" strike="noStrike">
              <a:solidFill>
                <a:srgbClr val="00338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338D"/>
                </a:solidFill>
                <a:latin typeface="Arial"/>
                <a:ea typeface="Arial"/>
                <a:cs typeface="Arial"/>
                <a:sym typeface="Arial"/>
              </a:rPr>
              <a:t>1*# of attractions in 1 miles - 1*total crime rate - 1*natural risk score - 1*median household income</a:t>
            </a:r>
            <a:endParaRPr b="1"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Use min-max scaler on the score to make them from 0 to 1</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Query the score on optimized locations</a:t>
            </a:r>
            <a:endParaRPr b="0" i="0" sz="1400" u="none" cap="none" strike="noStrike">
              <a:solidFill>
                <a:srgbClr val="00338D"/>
              </a:solidFill>
              <a:latin typeface="Arial"/>
              <a:ea typeface="Arial"/>
              <a:cs typeface="Arial"/>
              <a:sym typeface="Arial"/>
            </a:endParaRPr>
          </a:p>
        </p:txBody>
      </p:sp>
      <p:cxnSp>
        <p:nvCxnSpPr>
          <p:cNvPr id="252" name="Google Shape;252;g17f8824fce1_2_2"/>
          <p:cNvCxnSpPr/>
          <p:nvPr/>
        </p:nvCxnSpPr>
        <p:spPr>
          <a:xfrm>
            <a:off x="999550" y="5982300"/>
            <a:ext cx="8094300" cy="0"/>
          </a:xfrm>
          <a:prstGeom prst="straightConnector1">
            <a:avLst/>
          </a:prstGeom>
          <a:noFill/>
          <a:ln cap="flat" cmpd="sng" w="28575">
            <a:solidFill>
              <a:srgbClr val="00338D"/>
            </a:solidFill>
            <a:prstDash val="solid"/>
            <a:round/>
            <a:headEnd len="sm" w="sm" type="none"/>
            <a:tailEnd len="sm" w="sm" type="none"/>
          </a:ln>
        </p:spPr>
      </p:cxnSp>
      <p:sp>
        <p:nvSpPr>
          <p:cNvPr id="253" name="Google Shape;253;g17f8824fce1_2_2"/>
          <p:cNvSpPr txBox="1"/>
          <p:nvPr/>
        </p:nvSpPr>
        <p:spPr>
          <a:xfrm>
            <a:off x="1003331" y="1069475"/>
            <a:ext cx="9907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8D"/>
                </a:solidFill>
                <a:latin typeface="Arial"/>
                <a:ea typeface="Arial"/>
                <a:cs typeface="Arial"/>
                <a:sym typeface="Arial"/>
              </a:rPr>
              <a:t>Considering that we are planning to place more EV chargers in communities that include rural, disadvantaged, and hard-to-reach areas, we include </a:t>
            </a:r>
            <a:r>
              <a:rPr b="1" i="0" lang="en-US" sz="1400" u="none" cap="none" strike="noStrike">
                <a:solidFill>
                  <a:schemeClr val="dk2"/>
                </a:solidFill>
                <a:latin typeface="Arial"/>
                <a:ea typeface="Arial"/>
                <a:cs typeface="Arial"/>
                <a:sym typeface="Arial"/>
              </a:rPr>
              <a:t>median household income</a:t>
            </a:r>
            <a:r>
              <a:rPr b="0" i="0" lang="en-US" sz="1400" u="none" cap="none" strike="noStrike">
                <a:solidFill>
                  <a:srgbClr val="00338D"/>
                </a:solidFill>
                <a:latin typeface="Arial"/>
                <a:ea typeface="Arial"/>
                <a:cs typeface="Arial"/>
                <a:sym typeface="Arial"/>
              </a:rPr>
              <a:t> as a feature to penalize score for developed areas</a:t>
            </a:r>
            <a:endParaRPr b="0" i="0" sz="1400" u="none" cap="none" strike="noStrike">
              <a:solidFill>
                <a:srgbClr val="00338D"/>
              </a:solidFill>
              <a:latin typeface="Arial"/>
              <a:ea typeface="Arial"/>
              <a:cs typeface="Arial"/>
              <a:sym typeface="Arial"/>
            </a:endParaRPr>
          </a:p>
        </p:txBody>
      </p:sp>
      <p:pic>
        <p:nvPicPr>
          <p:cNvPr id="254" name="Google Shape;254;g17f8824fce1_2_2"/>
          <p:cNvPicPr preferRelativeResize="0"/>
          <p:nvPr/>
        </p:nvPicPr>
        <p:blipFill rotWithShape="1">
          <a:blip r:embed="rId3">
            <a:alphaModFix/>
          </a:blip>
          <a:srcRect b="5264" l="10390" r="4021" t="2057"/>
          <a:stretch/>
        </p:blipFill>
        <p:spPr>
          <a:xfrm>
            <a:off x="9169275" y="1804150"/>
            <a:ext cx="1597025" cy="417815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9eea075127_0_55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800"/>
              <a:buNone/>
            </a:pPr>
            <a:r>
              <a:rPr lang="en-US" sz="2800"/>
              <a:t>From Last Week</a:t>
            </a:r>
            <a:r>
              <a:rPr lang="en-US" sz="2800"/>
              <a:t>: baseline score with different weights </a:t>
            </a:r>
            <a:r>
              <a:rPr lang="en-US" sz="2500"/>
              <a:t>(manually)</a:t>
            </a:r>
            <a:endParaRPr sz="2500"/>
          </a:p>
        </p:txBody>
      </p:sp>
      <p:sp>
        <p:nvSpPr>
          <p:cNvPr id="261" name="Google Shape;261;g19eea075127_0_55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262" name="Google Shape;262;g19eea075127_0_556"/>
          <p:cNvSpPr txBox="1"/>
          <p:nvPr/>
        </p:nvSpPr>
        <p:spPr>
          <a:xfrm>
            <a:off x="896650" y="1070200"/>
            <a:ext cx="10569900" cy="4311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2"/>
                </a:solidFill>
                <a:latin typeface="Arial"/>
                <a:ea typeface="Arial"/>
                <a:cs typeface="Arial"/>
                <a:sym typeface="Arial"/>
              </a:rPr>
              <a:t>Score formula: a</a:t>
            </a:r>
            <a:r>
              <a:rPr b="0" i="0" lang="en-US" sz="1600" u="none" cap="none" strike="noStrike">
                <a:solidFill>
                  <a:schemeClr val="dk2"/>
                </a:solidFill>
                <a:latin typeface="Arial"/>
                <a:ea typeface="Arial"/>
                <a:cs typeface="Arial"/>
                <a:sym typeface="Arial"/>
              </a:rPr>
              <a:t>*# of attractions in 1 miles -</a:t>
            </a:r>
            <a:r>
              <a:rPr b="1" i="0" lang="en-US" sz="1600" u="none" cap="none" strike="noStrike">
                <a:solidFill>
                  <a:schemeClr val="dk2"/>
                </a:solidFill>
                <a:latin typeface="Arial"/>
                <a:ea typeface="Arial"/>
                <a:cs typeface="Arial"/>
                <a:sym typeface="Arial"/>
              </a:rPr>
              <a:t> b</a:t>
            </a:r>
            <a:r>
              <a:rPr b="0" i="0" lang="en-US" sz="1600" u="none" cap="none" strike="noStrike">
                <a:solidFill>
                  <a:schemeClr val="dk2"/>
                </a:solidFill>
                <a:latin typeface="Arial"/>
                <a:ea typeface="Arial"/>
                <a:cs typeface="Arial"/>
                <a:sym typeface="Arial"/>
              </a:rPr>
              <a:t>*total crime rate </a:t>
            </a:r>
            <a:r>
              <a:rPr b="1" i="0" lang="en-US" sz="1600" u="none" cap="none" strike="noStrike">
                <a:solidFill>
                  <a:schemeClr val="dk2"/>
                </a:solidFill>
                <a:latin typeface="Arial"/>
                <a:ea typeface="Arial"/>
                <a:cs typeface="Arial"/>
                <a:sym typeface="Arial"/>
              </a:rPr>
              <a:t>- c</a:t>
            </a:r>
            <a:r>
              <a:rPr b="0" i="0" lang="en-US" sz="1600" u="none" cap="none" strike="noStrike">
                <a:solidFill>
                  <a:schemeClr val="dk2"/>
                </a:solidFill>
                <a:latin typeface="Arial"/>
                <a:ea typeface="Arial"/>
                <a:cs typeface="Arial"/>
                <a:sym typeface="Arial"/>
              </a:rPr>
              <a:t>*natural risk score</a:t>
            </a:r>
            <a:r>
              <a:rPr b="1" i="0" lang="en-US" sz="1600" u="none" cap="none" strike="noStrike">
                <a:solidFill>
                  <a:schemeClr val="dk2"/>
                </a:solidFill>
                <a:latin typeface="Arial"/>
                <a:ea typeface="Arial"/>
                <a:cs typeface="Arial"/>
                <a:sym typeface="Arial"/>
              </a:rPr>
              <a:t> - d</a:t>
            </a:r>
            <a:r>
              <a:rPr b="0" i="0" lang="en-US" sz="1600" u="none" cap="none" strike="noStrike">
                <a:solidFill>
                  <a:schemeClr val="dk2"/>
                </a:solidFill>
                <a:latin typeface="Arial"/>
                <a:ea typeface="Arial"/>
                <a:cs typeface="Arial"/>
                <a:sym typeface="Arial"/>
              </a:rPr>
              <a:t>*median household income</a:t>
            </a:r>
            <a:endParaRPr b="0" i="0" sz="1600" u="none" cap="none" strike="noStrike">
              <a:solidFill>
                <a:schemeClr val="dk2"/>
              </a:solidFill>
              <a:latin typeface="Arial"/>
              <a:ea typeface="Arial"/>
              <a:cs typeface="Arial"/>
              <a:sym typeface="Arial"/>
            </a:endParaRPr>
          </a:p>
        </p:txBody>
      </p:sp>
      <p:grpSp>
        <p:nvGrpSpPr>
          <p:cNvPr id="263" name="Google Shape;263;g19eea075127_0_556"/>
          <p:cNvGrpSpPr/>
          <p:nvPr/>
        </p:nvGrpSpPr>
        <p:grpSpPr>
          <a:xfrm>
            <a:off x="896650" y="1583725"/>
            <a:ext cx="2480700" cy="4545300"/>
            <a:chOff x="867650" y="1693575"/>
            <a:chExt cx="2480700" cy="4545300"/>
          </a:xfrm>
        </p:grpSpPr>
        <p:sp>
          <p:nvSpPr>
            <p:cNvPr id="264" name="Google Shape;264;g19eea075127_0_556"/>
            <p:cNvSpPr/>
            <p:nvPr/>
          </p:nvSpPr>
          <p:spPr>
            <a:xfrm>
              <a:off x="867650" y="1693575"/>
              <a:ext cx="2480700" cy="4545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g19eea075127_0_556"/>
            <p:cNvPicPr preferRelativeResize="0"/>
            <p:nvPr/>
          </p:nvPicPr>
          <p:blipFill rotWithShape="1">
            <a:blip r:embed="rId3">
              <a:alphaModFix/>
            </a:blip>
            <a:srcRect b="6575" l="23384" r="5922" t="4312"/>
            <a:stretch/>
          </p:blipFill>
          <p:spPr>
            <a:xfrm>
              <a:off x="1856350" y="1705350"/>
              <a:ext cx="1476725" cy="4497949"/>
            </a:xfrm>
            <a:prstGeom prst="rect">
              <a:avLst/>
            </a:prstGeom>
            <a:noFill/>
            <a:ln>
              <a:noFill/>
            </a:ln>
          </p:spPr>
        </p:pic>
        <p:sp>
          <p:nvSpPr>
            <p:cNvPr id="266" name="Google Shape;266;g19eea075127_0_556"/>
            <p:cNvSpPr txBox="1"/>
            <p:nvPr/>
          </p:nvSpPr>
          <p:spPr>
            <a:xfrm>
              <a:off x="867650" y="4747775"/>
              <a:ext cx="1163700" cy="144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Weights:</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 </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a: 1</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b: 1</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c: 1</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d: 1</a:t>
              </a:r>
              <a:endParaRPr b="1" i="0" sz="1400" u="none" cap="none" strike="noStrike">
                <a:solidFill>
                  <a:schemeClr val="dk2"/>
                </a:solidFill>
                <a:latin typeface="Arial"/>
                <a:ea typeface="Arial"/>
                <a:cs typeface="Arial"/>
                <a:sym typeface="Arial"/>
              </a:endParaRPr>
            </a:p>
          </p:txBody>
        </p:sp>
        <p:sp>
          <p:nvSpPr>
            <p:cNvPr id="267" name="Google Shape;267;g19eea075127_0_556"/>
            <p:cNvSpPr txBox="1"/>
            <p:nvPr/>
          </p:nvSpPr>
          <p:spPr>
            <a:xfrm>
              <a:off x="867650" y="1693700"/>
              <a:ext cx="1004100" cy="11877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rgbClr val="FFFFFF"/>
                  </a:solidFill>
                  <a:latin typeface="Arial"/>
                  <a:ea typeface="Arial"/>
                  <a:cs typeface="Arial"/>
                  <a:sym typeface="Arial"/>
                </a:rPr>
                <a:t>Equal weight</a:t>
              </a:r>
              <a:endParaRPr b="1" i="0" sz="1400" u="none" cap="none" strike="noStrike">
                <a:solidFill>
                  <a:srgbClr val="FFFFFF"/>
                </a:solidFill>
                <a:latin typeface="Arial"/>
                <a:ea typeface="Arial"/>
                <a:cs typeface="Arial"/>
                <a:sym typeface="Arial"/>
              </a:endParaRPr>
            </a:p>
          </p:txBody>
        </p:sp>
      </p:grpSp>
      <p:grpSp>
        <p:nvGrpSpPr>
          <p:cNvPr id="268" name="Google Shape;268;g19eea075127_0_556"/>
          <p:cNvGrpSpPr/>
          <p:nvPr/>
        </p:nvGrpSpPr>
        <p:grpSpPr>
          <a:xfrm>
            <a:off x="3544029" y="1583725"/>
            <a:ext cx="2532889" cy="4545300"/>
            <a:chOff x="867650" y="1693575"/>
            <a:chExt cx="2541021" cy="4545300"/>
          </a:xfrm>
        </p:grpSpPr>
        <p:sp>
          <p:nvSpPr>
            <p:cNvPr id="269" name="Google Shape;269;g19eea075127_0_556"/>
            <p:cNvSpPr/>
            <p:nvPr/>
          </p:nvSpPr>
          <p:spPr>
            <a:xfrm>
              <a:off x="867671" y="1693575"/>
              <a:ext cx="2541000" cy="4545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19eea075127_0_556"/>
            <p:cNvSpPr txBox="1"/>
            <p:nvPr/>
          </p:nvSpPr>
          <p:spPr>
            <a:xfrm>
              <a:off x="867650" y="4747775"/>
              <a:ext cx="1163700" cy="144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Weights:</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 </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a: 0.5</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b: 1</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c: 1</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d: 1</a:t>
              </a:r>
              <a:endParaRPr b="1" i="0" sz="1400" u="none" cap="none" strike="noStrike">
                <a:solidFill>
                  <a:schemeClr val="dk2"/>
                </a:solidFill>
                <a:latin typeface="Arial"/>
                <a:ea typeface="Arial"/>
                <a:cs typeface="Arial"/>
                <a:sym typeface="Arial"/>
              </a:endParaRPr>
            </a:p>
          </p:txBody>
        </p:sp>
        <p:sp>
          <p:nvSpPr>
            <p:cNvPr id="271" name="Google Shape;271;g19eea075127_0_556"/>
            <p:cNvSpPr txBox="1"/>
            <p:nvPr/>
          </p:nvSpPr>
          <p:spPr>
            <a:xfrm>
              <a:off x="867663" y="1693575"/>
              <a:ext cx="1038300" cy="12156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chemeClr val="dk1"/>
                </a:buClr>
                <a:buSzPts val="1400"/>
                <a:buFont typeface="Arial"/>
                <a:buNone/>
              </a:pPr>
              <a:r>
                <a:rPr b="1" i="0" lang="en-US" sz="1400" u="none" cap="none" strike="noStrike">
                  <a:solidFill>
                    <a:schemeClr val="lt1"/>
                  </a:solidFill>
                  <a:latin typeface="Arial"/>
                  <a:ea typeface="Arial"/>
                  <a:cs typeface="Arial"/>
                  <a:sym typeface="Arial"/>
                </a:rPr>
                <a:t>Decrease weight on attraction</a:t>
              </a:r>
              <a:endParaRPr b="1" i="0" sz="1400" u="none" cap="none" strike="noStrike">
                <a:solidFill>
                  <a:srgbClr val="FFFFFF"/>
                </a:solidFill>
                <a:latin typeface="Arial"/>
                <a:ea typeface="Arial"/>
                <a:cs typeface="Arial"/>
                <a:sym typeface="Arial"/>
              </a:endParaRPr>
            </a:p>
          </p:txBody>
        </p:sp>
      </p:grpSp>
      <p:grpSp>
        <p:nvGrpSpPr>
          <p:cNvPr id="272" name="Google Shape;272;g19eea075127_0_556"/>
          <p:cNvGrpSpPr/>
          <p:nvPr/>
        </p:nvGrpSpPr>
        <p:grpSpPr>
          <a:xfrm>
            <a:off x="6240774" y="1583725"/>
            <a:ext cx="2650719" cy="4545300"/>
            <a:chOff x="867650" y="1693575"/>
            <a:chExt cx="2664307" cy="4545300"/>
          </a:xfrm>
        </p:grpSpPr>
        <p:sp>
          <p:nvSpPr>
            <p:cNvPr id="273" name="Google Shape;273;g19eea075127_0_556"/>
            <p:cNvSpPr/>
            <p:nvPr/>
          </p:nvSpPr>
          <p:spPr>
            <a:xfrm>
              <a:off x="867657" y="1693575"/>
              <a:ext cx="2664300" cy="4545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19eea075127_0_556"/>
            <p:cNvSpPr txBox="1"/>
            <p:nvPr/>
          </p:nvSpPr>
          <p:spPr>
            <a:xfrm>
              <a:off x="867650" y="4747775"/>
              <a:ext cx="1163700" cy="144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Weights:</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 </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a: 0.5</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b: 1</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c: 1</a:t>
              </a:r>
              <a:endParaRPr b="1"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400" u="none" cap="none" strike="noStrike">
                  <a:solidFill>
                    <a:schemeClr val="dk2"/>
                  </a:solidFill>
                  <a:latin typeface="Arial"/>
                  <a:ea typeface="Arial"/>
                  <a:cs typeface="Arial"/>
                  <a:sym typeface="Arial"/>
                </a:rPr>
                <a:t>d: 2</a:t>
              </a:r>
              <a:endParaRPr b="1" i="0" sz="1400" u="none" cap="none" strike="noStrike">
                <a:solidFill>
                  <a:schemeClr val="dk2"/>
                </a:solidFill>
                <a:latin typeface="Arial"/>
                <a:ea typeface="Arial"/>
                <a:cs typeface="Arial"/>
                <a:sym typeface="Arial"/>
              </a:endParaRPr>
            </a:p>
          </p:txBody>
        </p:sp>
        <p:sp>
          <p:nvSpPr>
            <p:cNvPr id="275" name="Google Shape;275;g19eea075127_0_556"/>
            <p:cNvSpPr txBox="1"/>
            <p:nvPr/>
          </p:nvSpPr>
          <p:spPr>
            <a:xfrm>
              <a:off x="867663" y="1693700"/>
              <a:ext cx="1090500" cy="12156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chemeClr val="dk1"/>
                </a:buClr>
                <a:buSzPts val="1400"/>
                <a:buFont typeface="Arial"/>
                <a:buNone/>
              </a:pPr>
              <a:r>
                <a:rPr b="1" i="0" lang="en-US" sz="1400" u="none" cap="none" strike="noStrike">
                  <a:solidFill>
                    <a:schemeClr val="lt1"/>
                  </a:solidFill>
                  <a:latin typeface="Arial"/>
                  <a:ea typeface="Arial"/>
                  <a:cs typeface="Arial"/>
                  <a:sym typeface="Arial"/>
                </a:rPr>
                <a:t>Increase weight on median household income</a:t>
              </a:r>
              <a:endParaRPr b="1" i="0" sz="1400" u="none" cap="none" strike="noStrike">
                <a:solidFill>
                  <a:srgbClr val="FFFFFF"/>
                </a:solidFill>
                <a:latin typeface="Arial"/>
                <a:ea typeface="Arial"/>
                <a:cs typeface="Arial"/>
                <a:sym typeface="Arial"/>
              </a:endParaRPr>
            </a:p>
          </p:txBody>
        </p:sp>
      </p:grpSp>
      <p:pic>
        <p:nvPicPr>
          <p:cNvPr id="276" name="Google Shape;276;g19eea075127_0_556"/>
          <p:cNvPicPr preferRelativeResize="0"/>
          <p:nvPr/>
        </p:nvPicPr>
        <p:blipFill rotWithShape="1">
          <a:blip r:embed="rId4">
            <a:alphaModFix/>
          </a:blip>
          <a:srcRect b="5257" l="22479" r="7555" t="3913"/>
          <a:stretch/>
        </p:blipFill>
        <p:spPr>
          <a:xfrm>
            <a:off x="4582525" y="1595625"/>
            <a:ext cx="1478174" cy="4516725"/>
          </a:xfrm>
          <a:prstGeom prst="rect">
            <a:avLst/>
          </a:prstGeom>
          <a:noFill/>
          <a:ln>
            <a:noFill/>
          </a:ln>
        </p:spPr>
      </p:pic>
      <p:pic>
        <p:nvPicPr>
          <p:cNvPr id="277" name="Google Shape;277;g19eea075127_0_556"/>
          <p:cNvPicPr preferRelativeResize="0"/>
          <p:nvPr/>
        </p:nvPicPr>
        <p:blipFill rotWithShape="1">
          <a:blip r:embed="rId5">
            <a:alphaModFix/>
          </a:blip>
          <a:srcRect b="3965" l="23578" r="1993" t="3353"/>
          <a:stretch/>
        </p:blipFill>
        <p:spPr>
          <a:xfrm>
            <a:off x="7337150" y="1598025"/>
            <a:ext cx="1530625" cy="4516700"/>
          </a:xfrm>
          <a:prstGeom prst="rect">
            <a:avLst/>
          </a:prstGeom>
          <a:noFill/>
          <a:ln>
            <a:noFill/>
          </a:ln>
        </p:spPr>
      </p:pic>
      <p:sp>
        <p:nvSpPr>
          <p:cNvPr id="278" name="Google Shape;278;g19eea075127_0_556"/>
          <p:cNvSpPr/>
          <p:nvPr/>
        </p:nvSpPr>
        <p:spPr>
          <a:xfrm rot="1589724">
            <a:off x="4511427" y="1801146"/>
            <a:ext cx="1655586" cy="734415"/>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19eea075127_0_556"/>
          <p:cNvSpPr/>
          <p:nvPr/>
        </p:nvSpPr>
        <p:spPr>
          <a:xfrm rot="1639314">
            <a:off x="7274732" y="1801214"/>
            <a:ext cx="1655595" cy="734342"/>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19eea075127_0_556"/>
          <p:cNvSpPr/>
          <p:nvPr/>
        </p:nvSpPr>
        <p:spPr>
          <a:xfrm rot="1589724">
            <a:off x="1807164" y="1745321"/>
            <a:ext cx="1655586" cy="734415"/>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19eea075127_0_556"/>
          <p:cNvSpPr/>
          <p:nvPr/>
        </p:nvSpPr>
        <p:spPr>
          <a:xfrm>
            <a:off x="5049500" y="3200750"/>
            <a:ext cx="1030800" cy="10308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19eea075127_0_556"/>
          <p:cNvSpPr/>
          <p:nvPr/>
        </p:nvSpPr>
        <p:spPr>
          <a:xfrm>
            <a:off x="7752450" y="3180350"/>
            <a:ext cx="1071600" cy="1071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19eea075127_0_556"/>
          <p:cNvSpPr/>
          <p:nvPr/>
        </p:nvSpPr>
        <p:spPr>
          <a:xfrm>
            <a:off x="9055350" y="1583725"/>
            <a:ext cx="2411100" cy="1527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Arial"/>
                <a:ea typeface="Arial"/>
                <a:cs typeface="Arial"/>
                <a:sym typeface="Arial"/>
              </a:rPr>
              <a:t>Even the actual scores increased, the relative importance of these stations among all others stays the same</a:t>
            </a:r>
            <a:endParaRPr b="0" i="0" sz="1600" u="none" cap="none" strike="noStrike">
              <a:solidFill>
                <a:schemeClr val="dk2"/>
              </a:solidFill>
              <a:latin typeface="Arial"/>
              <a:ea typeface="Arial"/>
              <a:cs typeface="Arial"/>
              <a:sym typeface="Arial"/>
            </a:endParaRPr>
          </a:p>
        </p:txBody>
      </p:sp>
      <p:sp>
        <p:nvSpPr>
          <p:cNvPr id="284" name="Google Shape;284;g19eea075127_0_556"/>
          <p:cNvSpPr/>
          <p:nvPr/>
        </p:nvSpPr>
        <p:spPr>
          <a:xfrm>
            <a:off x="9051975" y="3463225"/>
            <a:ext cx="2411100" cy="152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chemeClr val="dk2"/>
                </a:solidFill>
                <a:latin typeface="Arial"/>
                <a:ea typeface="Arial"/>
                <a:cs typeface="Arial"/>
                <a:sym typeface="Arial"/>
              </a:rPr>
              <a:t>the relative importance of these two stations flipped as we increase the weight on median household income</a:t>
            </a:r>
            <a:endParaRPr b="0" i="0" sz="1400" u="none" cap="none" strike="noStrike">
              <a:solidFill>
                <a:srgbClr val="000000"/>
              </a:solidFill>
              <a:latin typeface="Arial"/>
              <a:ea typeface="Arial"/>
              <a:cs typeface="Arial"/>
              <a:sym typeface="Arial"/>
            </a:endParaRPr>
          </a:p>
        </p:txBody>
      </p:sp>
      <p:cxnSp>
        <p:nvCxnSpPr>
          <p:cNvPr id="285" name="Google Shape;285;g19eea075127_0_556"/>
          <p:cNvCxnSpPr/>
          <p:nvPr/>
        </p:nvCxnSpPr>
        <p:spPr>
          <a:xfrm>
            <a:off x="8625675" y="2112525"/>
            <a:ext cx="426300" cy="0"/>
          </a:xfrm>
          <a:prstGeom prst="straightConnector1">
            <a:avLst/>
          </a:prstGeom>
          <a:noFill/>
          <a:ln cap="flat" cmpd="sng" w="28575">
            <a:solidFill>
              <a:schemeClr val="accent5"/>
            </a:solidFill>
            <a:prstDash val="solid"/>
            <a:round/>
            <a:headEnd len="sm" w="sm" type="none"/>
            <a:tailEnd len="sm" w="sm" type="none"/>
          </a:ln>
        </p:spPr>
      </p:cxnSp>
      <p:cxnSp>
        <p:nvCxnSpPr>
          <p:cNvPr id="286" name="Google Shape;286;g19eea075127_0_556"/>
          <p:cNvCxnSpPr/>
          <p:nvPr/>
        </p:nvCxnSpPr>
        <p:spPr>
          <a:xfrm>
            <a:off x="8715450" y="4038275"/>
            <a:ext cx="339900" cy="0"/>
          </a:xfrm>
          <a:prstGeom prst="straightConnector1">
            <a:avLst/>
          </a:prstGeom>
          <a:noFill/>
          <a:ln cap="flat" cmpd="sng" w="28575">
            <a:solidFill>
              <a:schemeClr val="accent1"/>
            </a:solidFill>
            <a:prstDash val="solid"/>
            <a:round/>
            <a:headEnd len="sm" w="sm" type="none"/>
            <a:tailEnd len="sm" w="sm" type="none"/>
          </a:ln>
        </p:spPr>
      </p:cxnSp>
      <p:sp>
        <p:nvSpPr>
          <p:cNvPr id="287" name="Google Shape;287;g19eea075127_0_556"/>
          <p:cNvSpPr/>
          <p:nvPr/>
        </p:nvSpPr>
        <p:spPr>
          <a:xfrm>
            <a:off x="2066025" y="4508800"/>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19eea075127_0_556"/>
          <p:cNvSpPr/>
          <p:nvPr/>
        </p:nvSpPr>
        <p:spPr>
          <a:xfrm>
            <a:off x="4807825" y="4566000"/>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19eea075127_0_556"/>
          <p:cNvSpPr/>
          <p:nvPr/>
        </p:nvSpPr>
        <p:spPr>
          <a:xfrm>
            <a:off x="7549625" y="4557725"/>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19eea075127_0_556"/>
          <p:cNvSpPr txBox="1"/>
          <p:nvPr/>
        </p:nvSpPr>
        <p:spPr>
          <a:xfrm>
            <a:off x="9055350" y="5045625"/>
            <a:ext cx="2411100" cy="10467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F68D2E"/>
              </a:buClr>
              <a:buSzPts val="1400"/>
              <a:buFont typeface="Arial"/>
              <a:buChar char="●"/>
            </a:pPr>
            <a:r>
              <a:rPr b="0" i="0" lang="en-US" sz="1400" u="none" cap="none" strike="noStrike">
                <a:solidFill>
                  <a:srgbClr val="00338D"/>
                </a:solidFill>
                <a:latin typeface="Arial"/>
                <a:ea typeface="Arial"/>
                <a:cs typeface="Arial"/>
                <a:sym typeface="Arial"/>
              </a:rPr>
              <a:t>: Model suggested EV charging location</a:t>
            </a:r>
            <a:endParaRPr b="0" i="0" sz="1400" u="none" cap="none" strike="noStrike">
              <a:solidFill>
                <a:srgbClr val="00338D"/>
              </a:solidFill>
              <a:latin typeface="Arial"/>
              <a:ea typeface="Arial"/>
              <a:cs typeface="Arial"/>
              <a:sym typeface="Arial"/>
            </a:endParaRPr>
          </a:p>
          <a:p>
            <a:pPr indent="0" lvl="0" marL="5715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t>
            </a:r>
            <a:r>
              <a:rPr b="0" i="0" lang="en-US" sz="1400" u="none" cap="none" strike="noStrike">
                <a:solidFill>
                  <a:srgbClr val="00338D"/>
                </a:solidFill>
                <a:latin typeface="Arial"/>
                <a:ea typeface="Arial"/>
                <a:cs typeface="Arial"/>
                <a:sym typeface="Arial"/>
              </a:rPr>
              <a:t> : predicted score</a:t>
            </a:r>
            <a:endParaRPr b="0" i="0" sz="1400" u="none" cap="none" strike="noStrike">
              <a:solidFill>
                <a:srgbClr val="00338D"/>
              </a:solidFill>
              <a:latin typeface="Arial"/>
              <a:ea typeface="Arial"/>
              <a:cs typeface="Arial"/>
              <a:sym typeface="Arial"/>
            </a:endParaRPr>
          </a:p>
          <a:p>
            <a:pPr indent="-146050" lvl="1" marL="228600" marR="0" rtl="0" algn="l">
              <a:lnSpc>
                <a:spcPct val="100000"/>
              </a:lnSpc>
              <a:spcBef>
                <a:spcPts val="0"/>
              </a:spcBef>
              <a:spcAft>
                <a:spcPts val="0"/>
              </a:spcAft>
              <a:buClr>
                <a:schemeClr val="accent2"/>
              </a:buClr>
              <a:buSzPts val="1400"/>
              <a:buFont typeface="Arial"/>
              <a:buChar char="○"/>
            </a:pPr>
            <a:r>
              <a:rPr b="0" i="0" lang="en-US" sz="1400" u="none" cap="none" strike="noStrike">
                <a:solidFill>
                  <a:schemeClr val="dk2"/>
                </a:solidFill>
                <a:latin typeface="Arial"/>
                <a:ea typeface="Arial"/>
                <a:cs typeface="Arial"/>
                <a:sym typeface="Arial"/>
              </a:rPr>
              <a:t>: Highest score location</a:t>
            </a:r>
            <a:endParaRPr b="0" i="0" sz="1400" u="none" cap="none" strike="noStrike">
              <a:solidFill>
                <a:srgbClr val="00338D"/>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ac9e0952ae_0_36"/>
          <p:cNvSpPr/>
          <p:nvPr/>
        </p:nvSpPr>
        <p:spPr>
          <a:xfrm>
            <a:off x="7965050" y="1119150"/>
            <a:ext cx="3710100" cy="4841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g1ac9e0952ae_0_36"/>
          <p:cNvPicPr preferRelativeResize="0"/>
          <p:nvPr/>
        </p:nvPicPr>
        <p:blipFill>
          <a:blip r:embed="rId3">
            <a:alphaModFix/>
          </a:blip>
          <a:stretch>
            <a:fillRect/>
          </a:stretch>
        </p:blipFill>
        <p:spPr>
          <a:xfrm>
            <a:off x="7968575" y="1119150"/>
            <a:ext cx="2021718" cy="4841699"/>
          </a:xfrm>
          <a:prstGeom prst="rect">
            <a:avLst/>
          </a:prstGeom>
          <a:noFill/>
          <a:ln>
            <a:noFill/>
          </a:ln>
        </p:spPr>
      </p:pic>
      <p:pic>
        <p:nvPicPr>
          <p:cNvPr id="298" name="Google Shape;298;g1ac9e0952ae_0_36"/>
          <p:cNvPicPr preferRelativeResize="0"/>
          <p:nvPr/>
        </p:nvPicPr>
        <p:blipFill>
          <a:blip r:embed="rId4">
            <a:alphaModFix/>
          </a:blip>
          <a:stretch>
            <a:fillRect/>
          </a:stretch>
        </p:blipFill>
        <p:spPr>
          <a:xfrm>
            <a:off x="2772075" y="3993113"/>
            <a:ext cx="2512952" cy="2151613"/>
          </a:xfrm>
          <a:prstGeom prst="rect">
            <a:avLst/>
          </a:prstGeom>
          <a:noFill/>
          <a:ln>
            <a:noFill/>
          </a:ln>
        </p:spPr>
      </p:pic>
      <p:sp>
        <p:nvSpPr>
          <p:cNvPr id="299" name="Google Shape;299;g1ac9e0952ae_0_36"/>
          <p:cNvSpPr txBox="1"/>
          <p:nvPr>
            <p:ph type="title"/>
          </p:nvPr>
        </p:nvSpPr>
        <p:spPr>
          <a:xfrm>
            <a:off x="998400" y="431800"/>
            <a:ext cx="10885800" cy="53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From Last Week</a:t>
            </a:r>
            <a:r>
              <a:rPr lang="en-US" sz="2800"/>
              <a:t>: logistic regression have counterintuitive result</a:t>
            </a:r>
            <a:endParaRPr sz="2800"/>
          </a:p>
        </p:txBody>
      </p:sp>
      <p:sp>
        <p:nvSpPr>
          <p:cNvPr id="300" name="Google Shape;300;g1ac9e0952ae_0_3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301" name="Google Shape;301;g1ac9e0952ae_0_36"/>
          <p:cNvSpPr/>
          <p:nvPr/>
        </p:nvSpPr>
        <p:spPr>
          <a:xfrm>
            <a:off x="10055575" y="2350813"/>
            <a:ext cx="1498200" cy="118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lt1"/>
                </a:solidFill>
              </a:rPr>
              <a:t>Scores here are relatively much </a:t>
            </a:r>
            <a:r>
              <a:rPr b="1" lang="en-US">
                <a:solidFill>
                  <a:schemeClr val="lt1"/>
                </a:solidFill>
              </a:rPr>
              <a:t>lower</a:t>
            </a:r>
            <a:r>
              <a:rPr lang="en-US">
                <a:solidFill>
                  <a:schemeClr val="lt1"/>
                </a:solidFill>
              </a:rPr>
              <a:t> than expected in baseline model</a:t>
            </a:r>
            <a:endParaRPr>
              <a:solidFill>
                <a:schemeClr val="lt1"/>
              </a:solidFill>
            </a:endParaRPr>
          </a:p>
        </p:txBody>
      </p:sp>
      <p:sp>
        <p:nvSpPr>
          <p:cNvPr id="302" name="Google Shape;302;g1ac9e0952ae_0_36"/>
          <p:cNvSpPr/>
          <p:nvPr/>
        </p:nvSpPr>
        <p:spPr>
          <a:xfrm>
            <a:off x="610874" y="179732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Binary target</a:t>
            </a:r>
            <a:endParaRPr sz="1500">
              <a:solidFill>
                <a:schemeClr val="dk2"/>
              </a:solidFill>
            </a:endParaRPr>
          </a:p>
        </p:txBody>
      </p:sp>
      <p:sp>
        <p:nvSpPr>
          <p:cNvPr id="303" name="Google Shape;303;g1ac9e0952ae_0_36"/>
          <p:cNvSpPr/>
          <p:nvPr/>
        </p:nvSpPr>
        <p:spPr>
          <a:xfrm>
            <a:off x="610874" y="4427175"/>
            <a:ext cx="1416900" cy="15180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rPr>
              <a:t>Similar model performance compared to tree-based models</a:t>
            </a:r>
            <a:endParaRPr sz="1600">
              <a:solidFill>
                <a:schemeClr val="dk2"/>
              </a:solidFill>
            </a:endParaRPr>
          </a:p>
        </p:txBody>
      </p:sp>
      <p:sp>
        <p:nvSpPr>
          <p:cNvPr id="304" name="Google Shape;304;g1ac9e0952ae_0_36"/>
          <p:cNvSpPr/>
          <p:nvPr/>
        </p:nvSpPr>
        <p:spPr>
          <a:xfrm>
            <a:off x="610874" y="240047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Easy to interpret</a:t>
            </a:r>
            <a:endParaRPr sz="1500">
              <a:solidFill>
                <a:schemeClr val="dk2"/>
              </a:solidFill>
            </a:endParaRPr>
          </a:p>
        </p:txBody>
      </p:sp>
      <p:sp>
        <p:nvSpPr>
          <p:cNvPr id="305" name="Google Shape;305;g1ac9e0952ae_0_36"/>
          <p:cNvSpPr/>
          <p:nvPr/>
        </p:nvSpPr>
        <p:spPr>
          <a:xfrm>
            <a:off x="610825" y="119417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Comparatively small dataset</a:t>
            </a:r>
            <a:endParaRPr sz="1500">
              <a:solidFill>
                <a:schemeClr val="dk2"/>
              </a:solidFill>
            </a:endParaRPr>
          </a:p>
        </p:txBody>
      </p:sp>
      <p:sp>
        <p:nvSpPr>
          <p:cNvPr id="306" name="Google Shape;306;g1ac9e0952ae_0_36"/>
          <p:cNvSpPr/>
          <p:nvPr/>
        </p:nvSpPr>
        <p:spPr>
          <a:xfrm>
            <a:off x="610800" y="3221975"/>
            <a:ext cx="1416900" cy="1046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Logistic Regression</a:t>
            </a:r>
            <a:endParaRPr b="1" sz="1600">
              <a:solidFill>
                <a:schemeClr val="lt1"/>
              </a:solidFill>
            </a:endParaRPr>
          </a:p>
        </p:txBody>
      </p:sp>
      <p:sp>
        <p:nvSpPr>
          <p:cNvPr id="307" name="Google Shape;307;g1ac9e0952ae_0_36"/>
          <p:cNvSpPr/>
          <p:nvPr/>
        </p:nvSpPr>
        <p:spPr>
          <a:xfrm>
            <a:off x="1139613" y="2973525"/>
            <a:ext cx="359400" cy="2088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1ac9e0952ae_0_36"/>
          <p:cNvSpPr/>
          <p:nvPr/>
        </p:nvSpPr>
        <p:spPr>
          <a:xfrm>
            <a:off x="2136400" y="3421613"/>
            <a:ext cx="5766900" cy="533400"/>
          </a:xfrm>
          <a:prstGeom prst="rightArrow">
            <a:avLst>
              <a:gd fmla="val 50000" name="adj1"/>
              <a:gd fmla="val 34627" name="adj2"/>
            </a:avLst>
          </a:prstGeom>
          <a:solidFill>
            <a:schemeClr val="dk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None/>
            </a:pPr>
            <a:r>
              <a:t/>
            </a:r>
            <a:endParaRPr/>
          </a:p>
        </p:txBody>
      </p:sp>
      <p:sp>
        <p:nvSpPr>
          <p:cNvPr id="309" name="Google Shape;309;g1ac9e0952ae_0_36"/>
          <p:cNvSpPr txBox="1"/>
          <p:nvPr/>
        </p:nvSpPr>
        <p:spPr>
          <a:xfrm>
            <a:off x="5526338" y="3946450"/>
            <a:ext cx="2438700" cy="831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a:solidFill>
                  <a:schemeClr val="dk2"/>
                </a:solidFill>
              </a:rPr>
              <a:t>Recall: ~83%</a:t>
            </a:r>
            <a:endParaRPr>
              <a:solidFill>
                <a:schemeClr val="dk2"/>
              </a:solidFill>
            </a:endParaRPr>
          </a:p>
          <a:p>
            <a:pPr indent="0" lvl="0" marL="0" rtl="0" algn="l">
              <a:spcBef>
                <a:spcPts val="0"/>
              </a:spcBef>
              <a:spcAft>
                <a:spcPts val="0"/>
              </a:spcAft>
              <a:buNone/>
            </a:pPr>
            <a:r>
              <a:rPr lang="en-US">
                <a:solidFill>
                  <a:schemeClr val="dk2"/>
                </a:solidFill>
              </a:rPr>
              <a:t>Average Precision: ~40%</a:t>
            </a:r>
            <a:endParaRPr>
              <a:solidFill>
                <a:schemeClr val="dk2"/>
              </a:solidFill>
            </a:endParaRPr>
          </a:p>
          <a:p>
            <a:pPr indent="0" lvl="0" marL="0" rtl="0" algn="l">
              <a:spcBef>
                <a:spcPts val="0"/>
              </a:spcBef>
              <a:spcAft>
                <a:spcPts val="0"/>
              </a:spcAft>
              <a:buNone/>
            </a:pPr>
            <a:r>
              <a:rPr lang="en-US">
                <a:solidFill>
                  <a:schemeClr val="dk2"/>
                </a:solidFill>
              </a:rPr>
              <a:t>Accuracy: ~60%</a:t>
            </a:r>
            <a:endParaRPr/>
          </a:p>
        </p:txBody>
      </p:sp>
      <p:sp>
        <p:nvSpPr>
          <p:cNvPr id="310" name="Google Shape;310;g1ac9e0952ae_0_36"/>
          <p:cNvSpPr txBox="1"/>
          <p:nvPr/>
        </p:nvSpPr>
        <p:spPr>
          <a:xfrm>
            <a:off x="2868088" y="3488225"/>
            <a:ext cx="4303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Model Deployment</a:t>
            </a:r>
            <a:endParaRPr b="1">
              <a:solidFill>
                <a:schemeClr val="lt1"/>
              </a:solidFill>
            </a:endParaRPr>
          </a:p>
        </p:txBody>
      </p:sp>
      <p:sp>
        <p:nvSpPr>
          <p:cNvPr id="311" name="Google Shape;311;g1ac9e0952ae_0_36"/>
          <p:cNvSpPr txBox="1"/>
          <p:nvPr/>
        </p:nvSpPr>
        <p:spPr>
          <a:xfrm rot="-5400000">
            <a:off x="1487263" y="1863925"/>
            <a:ext cx="19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Feature Importance</a:t>
            </a:r>
            <a:endParaRPr/>
          </a:p>
        </p:txBody>
      </p:sp>
      <p:sp>
        <p:nvSpPr>
          <p:cNvPr id="312" name="Google Shape;312;g1ac9e0952ae_0_36"/>
          <p:cNvSpPr txBox="1"/>
          <p:nvPr/>
        </p:nvSpPr>
        <p:spPr>
          <a:xfrm rot="-5400000">
            <a:off x="1509613" y="4809650"/>
            <a:ext cx="18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Model Performance</a:t>
            </a:r>
            <a:endParaRPr/>
          </a:p>
        </p:txBody>
      </p:sp>
      <p:sp>
        <p:nvSpPr>
          <p:cNvPr id="313" name="Google Shape;313;g1ac9e0952ae_0_36"/>
          <p:cNvSpPr/>
          <p:nvPr/>
        </p:nvSpPr>
        <p:spPr>
          <a:xfrm>
            <a:off x="5526338" y="4835775"/>
            <a:ext cx="2376900" cy="110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We don’t care whether the model predicted unmatched gas stations as EV because our goal is to have more EV stations</a:t>
            </a:r>
            <a:endParaRPr>
              <a:solidFill>
                <a:schemeClr val="lt1"/>
              </a:solidFill>
            </a:endParaRPr>
          </a:p>
        </p:txBody>
      </p:sp>
      <p:cxnSp>
        <p:nvCxnSpPr>
          <p:cNvPr id="314" name="Google Shape;314;g1ac9e0952ae_0_36"/>
          <p:cNvCxnSpPr>
            <a:stCxn id="315" idx="5"/>
          </p:cNvCxnSpPr>
          <p:nvPr/>
        </p:nvCxnSpPr>
        <p:spPr>
          <a:xfrm>
            <a:off x="4513205" y="4617467"/>
            <a:ext cx="1053600" cy="574500"/>
          </a:xfrm>
          <a:prstGeom prst="straightConnector1">
            <a:avLst/>
          </a:prstGeom>
          <a:noFill/>
          <a:ln cap="flat" cmpd="sng" w="19050">
            <a:solidFill>
              <a:schemeClr val="accent3"/>
            </a:solidFill>
            <a:prstDash val="solid"/>
            <a:round/>
            <a:headEnd len="med" w="med" type="none"/>
            <a:tailEnd len="med" w="med" type="none"/>
          </a:ln>
        </p:spPr>
      </p:cxnSp>
      <p:sp>
        <p:nvSpPr>
          <p:cNvPr id="315" name="Google Shape;315;g1ac9e0952ae_0_36"/>
          <p:cNvSpPr/>
          <p:nvPr/>
        </p:nvSpPr>
        <p:spPr>
          <a:xfrm>
            <a:off x="4206438" y="4310700"/>
            <a:ext cx="359400" cy="359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ac9e0952ae_0_36"/>
          <p:cNvSpPr/>
          <p:nvPr/>
        </p:nvSpPr>
        <p:spPr>
          <a:xfrm rot="-859">
            <a:off x="8630650" y="2758905"/>
            <a:ext cx="1200900" cy="1187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 name="Google Shape;317;g1ac9e0952ae_0_36"/>
          <p:cNvCxnSpPr>
            <a:stCxn id="316" idx="7"/>
            <a:endCxn id="301" idx="1"/>
          </p:cNvCxnSpPr>
          <p:nvPr/>
        </p:nvCxnSpPr>
        <p:spPr>
          <a:xfrm>
            <a:off x="9655682" y="2932689"/>
            <a:ext cx="399900" cy="12000"/>
          </a:xfrm>
          <a:prstGeom prst="straightConnector1">
            <a:avLst/>
          </a:prstGeom>
          <a:noFill/>
          <a:ln cap="flat" cmpd="sng" w="28575">
            <a:solidFill>
              <a:schemeClr val="accent3"/>
            </a:solidFill>
            <a:prstDash val="solid"/>
            <a:round/>
            <a:headEnd len="med" w="med" type="none"/>
            <a:tailEnd len="med" w="med" type="none"/>
          </a:ln>
        </p:spPr>
      </p:cxnSp>
      <p:pic>
        <p:nvPicPr>
          <p:cNvPr id="318" name="Google Shape;318;g1ac9e0952ae_0_36"/>
          <p:cNvPicPr preferRelativeResize="0"/>
          <p:nvPr/>
        </p:nvPicPr>
        <p:blipFill>
          <a:blip r:embed="rId5">
            <a:alphaModFix/>
          </a:blip>
          <a:stretch>
            <a:fillRect/>
          </a:stretch>
        </p:blipFill>
        <p:spPr>
          <a:xfrm>
            <a:off x="2496387" y="1117600"/>
            <a:ext cx="5003588" cy="2289485"/>
          </a:xfrm>
          <a:prstGeom prst="rect">
            <a:avLst/>
          </a:prstGeom>
          <a:noFill/>
          <a:ln>
            <a:noFill/>
          </a:ln>
        </p:spPr>
      </p:pic>
      <p:sp>
        <p:nvSpPr>
          <p:cNvPr id="319" name="Google Shape;319;g1ac9e0952ae_0_36"/>
          <p:cNvSpPr/>
          <p:nvPr/>
        </p:nvSpPr>
        <p:spPr>
          <a:xfrm>
            <a:off x="2589400" y="1349625"/>
            <a:ext cx="5069100" cy="156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ac9e0952ae_0_36"/>
          <p:cNvSpPr/>
          <p:nvPr/>
        </p:nvSpPr>
        <p:spPr>
          <a:xfrm>
            <a:off x="2589400" y="2865013"/>
            <a:ext cx="5069100" cy="156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ac9e0952ae_0_36"/>
          <p:cNvSpPr/>
          <p:nvPr/>
        </p:nvSpPr>
        <p:spPr>
          <a:xfrm>
            <a:off x="2589400" y="2038000"/>
            <a:ext cx="5069100" cy="484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1ac9e0952ae_0_36"/>
          <p:cNvSpPr/>
          <p:nvPr/>
        </p:nvSpPr>
        <p:spPr>
          <a:xfrm>
            <a:off x="2589400" y="2693127"/>
            <a:ext cx="5069100" cy="156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ac9e0952ae_0_36"/>
          <p:cNvSpPr txBox="1"/>
          <p:nvPr/>
        </p:nvSpPr>
        <p:spPr>
          <a:xfrm>
            <a:off x="10055575" y="3600263"/>
            <a:ext cx="1498200" cy="12621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The general score pattern is similar to the unweighted baseline score</a:t>
            </a:r>
            <a:endParaRPr/>
          </a:p>
        </p:txBody>
      </p:sp>
      <p:sp>
        <p:nvSpPr>
          <p:cNvPr id="324" name="Google Shape;324;g1ac9e0952ae_0_36"/>
          <p:cNvSpPr/>
          <p:nvPr/>
        </p:nvSpPr>
        <p:spPr>
          <a:xfrm>
            <a:off x="10055625" y="4924125"/>
            <a:ext cx="1498200" cy="95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lt1"/>
                </a:solidFill>
              </a:rPr>
              <a:t>Scores here are relatively </a:t>
            </a:r>
            <a:r>
              <a:rPr b="1" lang="en-US">
                <a:solidFill>
                  <a:schemeClr val="lt1"/>
                </a:solidFill>
              </a:rPr>
              <a:t>higher</a:t>
            </a:r>
            <a:r>
              <a:rPr lang="en-US">
                <a:solidFill>
                  <a:schemeClr val="lt1"/>
                </a:solidFill>
              </a:rPr>
              <a:t> than expected in baseline model</a:t>
            </a:r>
            <a:endParaRPr>
              <a:solidFill>
                <a:schemeClr val="lt1"/>
              </a:solidFill>
            </a:endParaRPr>
          </a:p>
        </p:txBody>
      </p:sp>
      <p:sp>
        <p:nvSpPr>
          <p:cNvPr id="325" name="Google Shape;325;g1ac9e0952ae_0_36"/>
          <p:cNvSpPr/>
          <p:nvPr/>
        </p:nvSpPr>
        <p:spPr>
          <a:xfrm rot="3092505">
            <a:off x="8043419" y="4532293"/>
            <a:ext cx="2091023" cy="955087"/>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 name="Google Shape;326;g1ac9e0952ae_0_36"/>
          <p:cNvCxnSpPr/>
          <p:nvPr/>
        </p:nvCxnSpPr>
        <p:spPr>
          <a:xfrm>
            <a:off x="9682800" y="5011550"/>
            <a:ext cx="430500" cy="0"/>
          </a:xfrm>
          <a:prstGeom prst="straightConnector1">
            <a:avLst/>
          </a:prstGeom>
          <a:noFill/>
          <a:ln cap="flat" cmpd="sng" w="28575">
            <a:solidFill>
              <a:schemeClr val="accent3"/>
            </a:solidFill>
            <a:prstDash val="solid"/>
            <a:round/>
            <a:headEnd len="med" w="med" type="none"/>
            <a:tailEnd len="med" w="med" type="none"/>
          </a:ln>
        </p:spPr>
      </p:cxnSp>
      <p:sp>
        <p:nvSpPr>
          <p:cNvPr id="327" name="Google Shape;327;g1ac9e0952ae_0_36"/>
          <p:cNvSpPr/>
          <p:nvPr/>
        </p:nvSpPr>
        <p:spPr>
          <a:xfrm>
            <a:off x="8421850" y="4257700"/>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1ac9e0952ae_0_36"/>
          <p:cNvSpPr txBox="1"/>
          <p:nvPr/>
        </p:nvSpPr>
        <p:spPr>
          <a:xfrm>
            <a:off x="9918200" y="1134675"/>
            <a:ext cx="1757100" cy="12621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68D2E"/>
              </a:buClr>
              <a:buSzPts val="1400"/>
              <a:buChar char="●"/>
            </a:pPr>
            <a:r>
              <a:rPr lang="en-US">
                <a:solidFill>
                  <a:srgbClr val="00338D"/>
                </a:solidFill>
              </a:rPr>
              <a:t>: Modeled EV charging location</a:t>
            </a:r>
            <a:endParaRPr>
              <a:solidFill>
                <a:srgbClr val="00338D"/>
              </a:solidFill>
            </a:endParaRPr>
          </a:p>
          <a:p>
            <a:pPr indent="0" lvl="0" marL="57150" rtl="0" algn="l">
              <a:spcBef>
                <a:spcPts val="0"/>
              </a:spcBef>
              <a:spcAft>
                <a:spcPts val="0"/>
              </a:spcAft>
              <a:buNone/>
            </a:pPr>
            <a:r>
              <a:rPr lang="en-US">
                <a:solidFill>
                  <a:schemeClr val="dk1"/>
                </a:solidFill>
              </a:rPr>
              <a:t>#</a:t>
            </a:r>
            <a:r>
              <a:rPr lang="en-US">
                <a:solidFill>
                  <a:srgbClr val="00338D"/>
                </a:solidFill>
              </a:rPr>
              <a:t> : predicted score</a:t>
            </a:r>
            <a:endParaRPr>
              <a:solidFill>
                <a:srgbClr val="00338D"/>
              </a:solidFill>
            </a:endParaRPr>
          </a:p>
          <a:p>
            <a:pPr indent="-146050" lvl="1" marL="228600" rtl="0" algn="l">
              <a:spcBef>
                <a:spcPts val="0"/>
              </a:spcBef>
              <a:spcAft>
                <a:spcPts val="0"/>
              </a:spcAft>
              <a:buClr>
                <a:schemeClr val="accent2"/>
              </a:buClr>
              <a:buSzPts val="1400"/>
              <a:buChar char="○"/>
            </a:pPr>
            <a:r>
              <a:rPr lang="en-US">
                <a:solidFill>
                  <a:schemeClr val="dk2"/>
                </a:solidFill>
              </a:rPr>
              <a:t>: Highest score location</a:t>
            </a:r>
            <a:endParaRPr>
              <a:solidFill>
                <a:srgbClr val="00338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g17f8824fce1_3_0"/>
          <p:cNvPicPr preferRelativeResize="0"/>
          <p:nvPr/>
        </p:nvPicPr>
        <p:blipFill>
          <a:blip r:embed="rId4">
            <a:alphaModFix/>
          </a:blip>
          <a:stretch>
            <a:fillRect/>
          </a:stretch>
        </p:blipFill>
        <p:spPr>
          <a:xfrm>
            <a:off x="8009075" y="1098050"/>
            <a:ext cx="1973237" cy="4893900"/>
          </a:xfrm>
          <a:prstGeom prst="rect">
            <a:avLst/>
          </a:prstGeom>
          <a:noFill/>
          <a:ln>
            <a:noFill/>
          </a:ln>
        </p:spPr>
      </p:pic>
      <p:pic>
        <p:nvPicPr>
          <p:cNvPr id="335" name="Google Shape;335;g17f8824fce1_3_0"/>
          <p:cNvPicPr preferRelativeResize="0"/>
          <p:nvPr/>
        </p:nvPicPr>
        <p:blipFill>
          <a:blip r:embed="rId5">
            <a:alphaModFix/>
          </a:blip>
          <a:stretch>
            <a:fillRect/>
          </a:stretch>
        </p:blipFill>
        <p:spPr>
          <a:xfrm>
            <a:off x="2027700" y="1098062"/>
            <a:ext cx="5766900" cy="2364400"/>
          </a:xfrm>
          <a:prstGeom prst="rect">
            <a:avLst/>
          </a:prstGeom>
          <a:noFill/>
          <a:ln>
            <a:noFill/>
          </a:ln>
        </p:spPr>
      </p:pic>
      <p:pic>
        <p:nvPicPr>
          <p:cNvPr id="336" name="Google Shape;336;g17f8824fce1_3_0"/>
          <p:cNvPicPr preferRelativeResize="0"/>
          <p:nvPr/>
        </p:nvPicPr>
        <p:blipFill>
          <a:blip r:embed="rId6">
            <a:alphaModFix/>
          </a:blip>
          <a:stretch>
            <a:fillRect/>
          </a:stretch>
        </p:blipFill>
        <p:spPr>
          <a:xfrm>
            <a:off x="2645275" y="3969563"/>
            <a:ext cx="2580077" cy="2231425"/>
          </a:xfrm>
          <a:prstGeom prst="rect">
            <a:avLst/>
          </a:prstGeom>
          <a:noFill/>
          <a:ln>
            <a:noFill/>
          </a:ln>
        </p:spPr>
      </p:pic>
      <p:sp>
        <p:nvSpPr>
          <p:cNvPr id="337" name="Google Shape;337;g17f8824fce1_3_0"/>
          <p:cNvSpPr/>
          <p:nvPr/>
        </p:nvSpPr>
        <p:spPr>
          <a:xfrm>
            <a:off x="8012000" y="1098050"/>
            <a:ext cx="3759300" cy="4893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17f8824fce1_3_0"/>
          <p:cNvSpPr txBox="1"/>
          <p:nvPr>
            <p:ph type="title"/>
          </p:nvPr>
        </p:nvSpPr>
        <p:spPr>
          <a:xfrm>
            <a:off x="998400" y="431800"/>
            <a:ext cx="108858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Business Case: </a:t>
            </a:r>
            <a:r>
              <a:rPr lang="en-US" sz="2800">
                <a:extLst>
                  <a:ext uri="http://customooxmlschemas.google.com/">
                    <go:slidesCustomData xmlns:go="http://customooxmlschemas.google.com/" textRoundtripDataId="0"/>
                  </a:ext>
                </a:extLst>
              </a:rPr>
              <a:t>improved</a:t>
            </a:r>
            <a:r>
              <a:rPr lang="en-US" sz="2800"/>
              <a:t> </a:t>
            </a:r>
            <a:r>
              <a:rPr lang="en-US" sz="2800"/>
              <a:t>logistic regression </a:t>
            </a:r>
            <a:r>
              <a:rPr lang="en-US" sz="2000"/>
              <a:t>(removed counterintuitive </a:t>
            </a:r>
            <a:r>
              <a:rPr lang="en-US" sz="2000"/>
              <a:t>data</a:t>
            </a:r>
            <a:r>
              <a:rPr lang="en-US" sz="2000"/>
              <a:t>)</a:t>
            </a:r>
            <a:endParaRPr sz="2000"/>
          </a:p>
        </p:txBody>
      </p:sp>
      <p:sp>
        <p:nvSpPr>
          <p:cNvPr id="339" name="Google Shape;339;g17f8824fce1_3_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340" name="Google Shape;340;g17f8824fce1_3_0"/>
          <p:cNvSpPr/>
          <p:nvPr/>
        </p:nvSpPr>
        <p:spPr>
          <a:xfrm>
            <a:off x="10055575" y="2350813"/>
            <a:ext cx="1498200" cy="1187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300" u="none" cap="none" strike="noStrike">
                <a:solidFill>
                  <a:schemeClr val="lt1"/>
                </a:solidFill>
                <a:latin typeface="Arial"/>
                <a:ea typeface="Arial"/>
                <a:cs typeface="Arial"/>
                <a:sym typeface="Arial"/>
              </a:rPr>
              <a:t>Scores here are smaller </a:t>
            </a:r>
            <a:r>
              <a:rPr lang="en-US" sz="1300">
                <a:solidFill>
                  <a:schemeClr val="lt1"/>
                </a:solidFill>
              </a:rPr>
              <a:t>than in </a:t>
            </a:r>
            <a:r>
              <a:rPr b="0" i="0" lang="en-US" sz="1300" u="none" cap="none" strike="noStrike">
                <a:solidFill>
                  <a:schemeClr val="lt1"/>
                </a:solidFill>
                <a:latin typeface="Arial"/>
                <a:ea typeface="Arial"/>
                <a:cs typeface="Arial"/>
                <a:sym typeface="Arial"/>
              </a:rPr>
              <a:t>baseline model, however, the relative scores are the same</a:t>
            </a:r>
            <a:endParaRPr b="0" i="0" sz="1300" u="none" cap="none" strike="noStrike">
              <a:solidFill>
                <a:schemeClr val="lt1"/>
              </a:solidFill>
              <a:latin typeface="Arial"/>
              <a:ea typeface="Arial"/>
              <a:cs typeface="Arial"/>
              <a:sym typeface="Arial"/>
            </a:endParaRPr>
          </a:p>
        </p:txBody>
      </p:sp>
      <p:sp>
        <p:nvSpPr>
          <p:cNvPr id="341" name="Google Shape;341;g17f8824fce1_3_0"/>
          <p:cNvSpPr/>
          <p:nvPr/>
        </p:nvSpPr>
        <p:spPr>
          <a:xfrm>
            <a:off x="610874" y="179732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Arial"/>
                <a:ea typeface="Arial"/>
                <a:cs typeface="Arial"/>
                <a:sym typeface="Arial"/>
              </a:rPr>
              <a:t>Binary target</a:t>
            </a:r>
            <a:endParaRPr b="0" i="0" sz="1500" u="none" cap="none" strike="noStrike">
              <a:solidFill>
                <a:schemeClr val="dk2"/>
              </a:solidFill>
              <a:latin typeface="Arial"/>
              <a:ea typeface="Arial"/>
              <a:cs typeface="Arial"/>
              <a:sym typeface="Arial"/>
            </a:endParaRPr>
          </a:p>
        </p:txBody>
      </p:sp>
      <p:sp>
        <p:nvSpPr>
          <p:cNvPr id="342" name="Google Shape;342;g17f8824fce1_3_0"/>
          <p:cNvSpPr/>
          <p:nvPr/>
        </p:nvSpPr>
        <p:spPr>
          <a:xfrm>
            <a:off x="610874" y="4427175"/>
            <a:ext cx="1416900" cy="15180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Arial"/>
                <a:ea typeface="Arial"/>
                <a:cs typeface="Arial"/>
                <a:sym typeface="Arial"/>
              </a:rPr>
              <a:t>Similar model performance compared to tree-based models</a:t>
            </a:r>
            <a:endParaRPr b="0" i="0" sz="1600" u="none" cap="none" strike="noStrike">
              <a:solidFill>
                <a:schemeClr val="dk2"/>
              </a:solidFill>
              <a:latin typeface="Arial"/>
              <a:ea typeface="Arial"/>
              <a:cs typeface="Arial"/>
              <a:sym typeface="Arial"/>
            </a:endParaRPr>
          </a:p>
        </p:txBody>
      </p:sp>
      <p:sp>
        <p:nvSpPr>
          <p:cNvPr id="343" name="Google Shape;343;g17f8824fce1_3_0"/>
          <p:cNvSpPr/>
          <p:nvPr/>
        </p:nvSpPr>
        <p:spPr>
          <a:xfrm>
            <a:off x="610874" y="240047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Arial"/>
                <a:ea typeface="Arial"/>
                <a:cs typeface="Arial"/>
                <a:sym typeface="Arial"/>
              </a:rPr>
              <a:t>Easy to interpret</a:t>
            </a:r>
            <a:endParaRPr b="0" i="0" sz="1500" u="none" cap="none" strike="noStrike">
              <a:solidFill>
                <a:schemeClr val="dk2"/>
              </a:solidFill>
              <a:latin typeface="Arial"/>
              <a:ea typeface="Arial"/>
              <a:cs typeface="Arial"/>
              <a:sym typeface="Arial"/>
            </a:endParaRPr>
          </a:p>
        </p:txBody>
      </p:sp>
      <p:sp>
        <p:nvSpPr>
          <p:cNvPr id="344" name="Google Shape;344;g17f8824fce1_3_0"/>
          <p:cNvSpPr/>
          <p:nvPr/>
        </p:nvSpPr>
        <p:spPr>
          <a:xfrm>
            <a:off x="610825" y="119417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Arial"/>
                <a:ea typeface="Arial"/>
                <a:cs typeface="Arial"/>
                <a:sym typeface="Arial"/>
              </a:rPr>
              <a:t>Comparatively small dataset</a:t>
            </a:r>
            <a:endParaRPr b="0" i="0" sz="1500" u="none" cap="none" strike="noStrike">
              <a:solidFill>
                <a:schemeClr val="dk2"/>
              </a:solidFill>
              <a:latin typeface="Arial"/>
              <a:ea typeface="Arial"/>
              <a:cs typeface="Arial"/>
              <a:sym typeface="Arial"/>
            </a:endParaRPr>
          </a:p>
        </p:txBody>
      </p:sp>
      <p:sp>
        <p:nvSpPr>
          <p:cNvPr id="345" name="Google Shape;345;g17f8824fce1_3_0"/>
          <p:cNvSpPr/>
          <p:nvPr/>
        </p:nvSpPr>
        <p:spPr>
          <a:xfrm>
            <a:off x="610800" y="3221975"/>
            <a:ext cx="1416900" cy="1046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Logistic Regression</a:t>
            </a:r>
            <a:endParaRPr b="1" i="0" sz="1600" u="none" cap="none" strike="noStrike">
              <a:solidFill>
                <a:schemeClr val="lt1"/>
              </a:solidFill>
              <a:latin typeface="Arial"/>
              <a:ea typeface="Arial"/>
              <a:cs typeface="Arial"/>
              <a:sym typeface="Arial"/>
            </a:endParaRPr>
          </a:p>
        </p:txBody>
      </p:sp>
      <p:sp>
        <p:nvSpPr>
          <p:cNvPr id="346" name="Google Shape;346;g17f8824fce1_3_0"/>
          <p:cNvSpPr/>
          <p:nvPr/>
        </p:nvSpPr>
        <p:spPr>
          <a:xfrm>
            <a:off x="1139613" y="2973525"/>
            <a:ext cx="359400" cy="2088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17f8824fce1_3_0"/>
          <p:cNvSpPr/>
          <p:nvPr/>
        </p:nvSpPr>
        <p:spPr>
          <a:xfrm>
            <a:off x="2136400" y="3421613"/>
            <a:ext cx="5766900" cy="533400"/>
          </a:xfrm>
          <a:prstGeom prst="rightArrow">
            <a:avLst>
              <a:gd fmla="val 50000" name="adj1"/>
              <a:gd fmla="val 34627" name="adj2"/>
            </a:avLst>
          </a:prstGeom>
          <a:solidFill>
            <a:schemeClr val="dk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17f8824fce1_3_0"/>
          <p:cNvSpPr txBox="1"/>
          <p:nvPr/>
        </p:nvSpPr>
        <p:spPr>
          <a:xfrm>
            <a:off x="5526338" y="3946450"/>
            <a:ext cx="2438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Recall: ~</a:t>
            </a:r>
            <a:r>
              <a:rPr lang="en-US">
                <a:solidFill>
                  <a:schemeClr val="dk2"/>
                </a:solidFill>
              </a:rPr>
              <a:t>91</a:t>
            </a:r>
            <a:r>
              <a:rPr b="0" i="0" lang="en-US" sz="1400" u="none" cap="none" strike="noStrike">
                <a:solidFill>
                  <a:schemeClr val="dk2"/>
                </a:solidFill>
                <a:latin typeface="Arial"/>
                <a:ea typeface="Arial"/>
                <a:cs typeface="Arial"/>
                <a:sym typeface="Arial"/>
              </a:rPr>
              <a:t>%</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Average Precision: ~40%</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Accuracy: ~6</a:t>
            </a:r>
            <a:r>
              <a:rPr lang="en-US">
                <a:solidFill>
                  <a:schemeClr val="dk2"/>
                </a:solidFill>
              </a:rPr>
              <a:t>3</a:t>
            </a:r>
            <a:r>
              <a:rPr b="0" i="0" lang="en-US" sz="1400" u="none" cap="none" strike="noStrike">
                <a:solidFill>
                  <a:schemeClr val="dk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49" name="Google Shape;349;g17f8824fce1_3_0"/>
          <p:cNvSpPr txBox="1"/>
          <p:nvPr/>
        </p:nvSpPr>
        <p:spPr>
          <a:xfrm>
            <a:off x="2868088" y="3488225"/>
            <a:ext cx="43035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Model Deployment</a:t>
            </a:r>
            <a:endParaRPr b="1" i="0" sz="1400" u="none" cap="none" strike="noStrike">
              <a:solidFill>
                <a:schemeClr val="lt1"/>
              </a:solidFill>
              <a:latin typeface="Arial"/>
              <a:ea typeface="Arial"/>
              <a:cs typeface="Arial"/>
              <a:sym typeface="Arial"/>
            </a:endParaRPr>
          </a:p>
        </p:txBody>
      </p:sp>
      <p:sp>
        <p:nvSpPr>
          <p:cNvPr id="350" name="Google Shape;350;g17f8824fce1_3_0"/>
          <p:cNvSpPr txBox="1"/>
          <p:nvPr/>
        </p:nvSpPr>
        <p:spPr>
          <a:xfrm rot="-5400000">
            <a:off x="1487263" y="1863925"/>
            <a:ext cx="19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Feature Importance</a:t>
            </a:r>
            <a:endParaRPr b="0" i="0" sz="1400" u="none" cap="none" strike="noStrike">
              <a:solidFill>
                <a:srgbClr val="000000"/>
              </a:solidFill>
              <a:latin typeface="Arial"/>
              <a:ea typeface="Arial"/>
              <a:cs typeface="Arial"/>
              <a:sym typeface="Arial"/>
            </a:endParaRPr>
          </a:p>
        </p:txBody>
      </p:sp>
      <p:sp>
        <p:nvSpPr>
          <p:cNvPr id="351" name="Google Shape;351;g17f8824fce1_3_0"/>
          <p:cNvSpPr txBox="1"/>
          <p:nvPr/>
        </p:nvSpPr>
        <p:spPr>
          <a:xfrm rot="-5400000">
            <a:off x="1509613" y="4809650"/>
            <a:ext cx="187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Model Performance</a:t>
            </a:r>
            <a:endParaRPr b="0" i="0" sz="1400" u="none" cap="none" strike="noStrike">
              <a:solidFill>
                <a:srgbClr val="000000"/>
              </a:solidFill>
              <a:latin typeface="Arial"/>
              <a:ea typeface="Arial"/>
              <a:cs typeface="Arial"/>
              <a:sym typeface="Arial"/>
            </a:endParaRPr>
          </a:p>
        </p:txBody>
      </p:sp>
      <p:sp>
        <p:nvSpPr>
          <p:cNvPr id="352" name="Google Shape;352;g17f8824fce1_3_0"/>
          <p:cNvSpPr/>
          <p:nvPr/>
        </p:nvSpPr>
        <p:spPr>
          <a:xfrm>
            <a:off x="5526338" y="4835775"/>
            <a:ext cx="2376900" cy="1109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We don’t care whether the model predicted unmatched gas stations as EV because our goal is to have more EV stations</a:t>
            </a:r>
            <a:endParaRPr b="0" i="0" sz="1400" u="none" cap="none" strike="noStrike">
              <a:solidFill>
                <a:schemeClr val="lt1"/>
              </a:solidFill>
              <a:latin typeface="Arial"/>
              <a:ea typeface="Arial"/>
              <a:cs typeface="Arial"/>
              <a:sym typeface="Arial"/>
            </a:endParaRPr>
          </a:p>
        </p:txBody>
      </p:sp>
      <p:cxnSp>
        <p:nvCxnSpPr>
          <p:cNvPr id="353" name="Google Shape;353;g17f8824fce1_3_0"/>
          <p:cNvCxnSpPr>
            <a:stCxn id="354" idx="5"/>
          </p:cNvCxnSpPr>
          <p:nvPr/>
        </p:nvCxnSpPr>
        <p:spPr>
          <a:xfrm>
            <a:off x="4513205" y="4617467"/>
            <a:ext cx="1053600" cy="574500"/>
          </a:xfrm>
          <a:prstGeom prst="straightConnector1">
            <a:avLst/>
          </a:prstGeom>
          <a:noFill/>
          <a:ln cap="flat" cmpd="sng" w="19050">
            <a:solidFill>
              <a:schemeClr val="accent3"/>
            </a:solidFill>
            <a:prstDash val="solid"/>
            <a:round/>
            <a:headEnd len="sm" w="sm" type="none"/>
            <a:tailEnd len="sm" w="sm" type="none"/>
          </a:ln>
        </p:spPr>
      </p:cxnSp>
      <p:sp>
        <p:nvSpPr>
          <p:cNvPr id="354" name="Google Shape;354;g17f8824fce1_3_0"/>
          <p:cNvSpPr/>
          <p:nvPr/>
        </p:nvSpPr>
        <p:spPr>
          <a:xfrm>
            <a:off x="4206438" y="4310700"/>
            <a:ext cx="359400" cy="359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17f8824fce1_3_0"/>
          <p:cNvSpPr/>
          <p:nvPr/>
        </p:nvSpPr>
        <p:spPr>
          <a:xfrm rot="9335807">
            <a:off x="8348913" y="2678691"/>
            <a:ext cx="1152350" cy="101726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6" name="Google Shape;356;g17f8824fce1_3_0"/>
          <p:cNvCxnSpPr>
            <a:stCxn id="355" idx="1"/>
            <a:endCxn id="357" idx="1"/>
          </p:cNvCxnSpPr>
          <p:nvPr/>
        </p:nvCxnSpPr>
        <p:spPr>
          <a:xfrm>
            <a:off x="9444918" y="3346420"/>
            <a:ext cx="610800" cy="669600"/>
          </a:xfrm>
          <a:prstGeom prst="straightConnector1">
            <a:avLst/>
          </a:prstGeom>
          <a:noFill/>
          <a:ln cap="flat" cmpd="sng" w="28575">
            <a:solidFill>
              <a:schemeClr val="accent3"/>
            </a:solidFill>
            <a:prstDash val="solid"/>
            <a:round/>
            <a:headEnd len="sm" w="sm" type="none"/>
            <a:tailEnd len="sm" w="sm" type="none"/>
          </a:ln>
        </p:spPr>
      </p:cxnSp>
      <p:sp>
        <p:nvSpPr>
          <p:cNvPr id="358" name="Google Shape;358;g17f8824fce1_3_0"/>
          <p:cNvSpPr/>
          <p:nvPr/>
        </p:nvSpPr>
        <p:spPr>
          <a:xfrm>
            <a:off x="2553825" y="1321975"/>
            <a:ext cx="5307900" cy="277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17f8824fce1_3_0"/>
          <p:cNvSpPr/>
          <p:nvPr/>
        </p:nvSpPr>
        <p:spPr>
          <a:xfrm>
            <a:off x="2555301" y="1599775"/>
            <a:ext cx="5307900" cy="156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17f8824fce1_3_0"/>
          <p:cNvSpPr txBox="1"/>
          <p:nvPr/>
        </p:nvSpPr>
        <p:spPr>
          <a:xfrm>
            <a:off x="10055575" y="3600263"/>
            <a:ext cx="1498200" cy="8313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US">
                <a:solidFill>
                  <a:schemeClr val="dk2"/>
                </a:solidFill>
              </a:rPr>
              <a:t>Decisions are the same as Baseline model</a:t>
            </a:r>
            <a:endParaRPr i="0" sz="1400" u="none" cap="none" strike="noStrike">
              <a:solidFill>
                <a:schemeClr val="dk2"/>
              </a:solidFill>
            </a:endParaRPr>
          </a:p>
        </p:txBody>
      </p:sp>
      <p:sp>
        <p:nvSpPr>
          <p:cNvPr id="360" name="Google Shape;360;g17f8824fce1_3_0"/>
          <p:cNvSpPr/>
          <p:nvPr/>
        </p:nvSpPr>
        <p:spPr>
          <a:xfrm>
            <a:off x="10055625" y="4924125"/>
            <a:ext cx="1498200" cy="952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a:solidFill>
                  <a:schemeClr val="lt1"/>
                </a:solidFill>
              </a:rPr>
              <a:t>The highest score location is the same as the baseline model</a:t>
            </a:r>
            <a:endParaRPr b="0" i="0" sz="1400" u="none" cap="none" strike="noStrike">
              <a:solidFill>
                <a:schemeClr val="lt1"/>
              </a:solidFill>
              <a:latin typeface="Arial"/>
              <a:ea typeface="Arial"/>
              <a:cs typeface="Arial"/>
              <a:sym typeface="Arial"/>
            </a:endParaRPr>
          </a:p>
        </p:txBody>
      </p:sp>
      <p:sp>
        <p:nvSpPr>
          <p:cNvPr id="361" name="Google Shape;361;g17f8824fce1_3_0"/>
          <p:cNvSpPr/>
          <p:nvPr/>
        </p:nvSpPr>
        <p:spPr>
          <a:xfrm rot="1559989">
            <a:off x="7879460" y="1287975"/>
            <a:ext cx="2135191" cy="880699"/>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2" name="Google Shape;362;g17f8824fce1_3_0"/>
          <p:cNvCxnSpPr>
            <a:stCxn id="363" idx="5"/>
            <a:endCxn id="360" idx="1"/>
          </p:cNvCxnSpPr>
          <p:nvPr/>
        </p:nvCxnSpPr>
        <p:spPr>
          <a:xfrm>
            <a:off x="8430155" y="4195192"/>
            <a:ext cx="1625400" cy="1205400"/>
          </a:xfrm>
          <a:prstGeom prst="straightConnector1">
            <a:avLst/>
          </a:prstGeom>
          <a:noFill/>
          <a:ln cap="flat" cmpd="sng" w="28575">
            <a:solidFill>
              <a:schemeClr val="accent3"/>
            </a:solidFill>
            <a:prstDash val="solid"/>
            <a:round/>
            <a:headEnd len="sm" w="sm" type="none"/>
            <a:tailEnd len="sm" w="sm" type="none"/>
          </a:ln>
        </p:spPr>
      </p:cxnSp>
      <p:sp>
        <p:nvSpPr>
          <p:cNvPr id="363" name="Google Shape;363;g17f8824fce1_3_0"/>
          <p:cNvSpPr/>
          <p:nvPr/>
        </p:nvSpPr>
        <p:spPr>
          <a:xfrm>
            <a:off x="8123388" y="3888425"/>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17f8824fce1_3_0"/>
          <p:cNvSpPr txBox="1"/>
          <p:nvPr/>
        </p:nvSpPr>
        <p:spPr>
          <a:xfrm>
            <a:off x="9918200" y="1134675"/>
            <a:ext cx="1757100" cy="12621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F68D2E"/>
              </a:buClr>
              <a:buSzPts val="1400"/>
              <a:buFont typeface="Arial"/>
              <a:buChar char="●"/>
            </a:pPr>
            <a:r>
              <a:rPr b="0" i="0" lang="en-US" sz="1400" u="none" cap="none" strike="noStrike">
                <a:solidFill>
                  <a:srgbClr val="00338D"/>
                </a:solidFill>
                <a:latin typeface="Arial"/>
                <a:ea typeface="Arial"/>
                <a:cs typeface="Arial"/>
                <a:sym typeface="Arial"/>
              </a:rPr>
              <a:t>: Modeled EV charging location</a:t>
            </a:r>
            <a:endParaRPr b="0" i="0" sz="1400" u="none" cap="none" strike="noStrike">
              <a:solidFill>
                <a:srgbClr val="00338D"/>
              </a:solidFill>
              <a:latin typeface="Arial"/>
              <a:ea typeface="Arial"/>
              <a:cs typeface="Arial"/>
              <a:sym typeface="Arial"/>
            </a:endParaRPr>
          </a:p>
          <a:p>
            <a:pPr indent="0" lvl="0" marL="5715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t>
            </a:r>
            <a:r>
              <a:rPr b="0" i="0" lang="en-US" sz="1400" u="none" cap="none" strike="noStrike">
                <a:solidFill>
                  <a:srgbClr val="00338D"/>
                </a:solidFill>
                <a:latin typeface="Arial"/>
                <a:ea typeface="Arial"/>
                <a:cs typeface="Arial"/>
                <a:sym typeface="Arial"/>
              </a:rPr>
              <a:t> : predicted score</a:t>
            </a:r>
            <a:endParaRPr b="0" i="0" sz="1400" u="none" cap="none" strike="noStrike">
              <a:solidFill>
                <a:srgbClr val="00338D"/>
              </a:solidFill>
              <a:latin typeface="Arial"/>
              <a:ea typeface="Arial"/>
              <a:cs typeface="Arial"/>
              <a:sym typeface="Arial"/>
            </a:endParaRPr>
          </a:p>
          <a:p>
            <a:pPr indent="-146050" lvl="1" marL="228600" marR="0" rtl="0" algn="l">
              <a:lnSpc>
                <a:spcPct val="100000"/>
              </a:lnSpc>
              <a:spcBef>
                <a:spcPts val="0"/>
              </a:spcBef>
              <a:spcAft>
                <a:spcPts val="0"/>
              </a:spcAft>
              <a:buClr>
                <a:schemeClr val="accent2"/>
              </a:buClr>
              <a:buSzPts val="1400"/>
              <a:buFont typeface="Arial"/>
              <a:buChar char="○"/>
            </a:pPr>
            <a:r>
              <a:rPr b="0" i="0" lang="en-US" sz="1400" u="none" cap="none" strike="noStrike">
                <a:solidFill>
                  <a:schemeClr val="dk2"/>
                </a:solidFill>
                <a:latin typeface="Arial"/>
                <a:ea typeface="Arial"/>
                <a:cs typeface="Arial"/>
                <a:sym typeface="Arial"/>
              </a:rPr>
              <a:t>: Highest score location</a:t>
            </a:r>
            <a:endParaRPr b="0" i="0" sz="1400" u="none" cap="none" strike="noStrike">
              <a:solidFill>
                <a:srgbClr val="00338D"/>
              </a:solidFill>
              <a:latin typeface="Arial"/>
              <a:ea typeface="Arial"/>
              <a:cs typeface="Arial"/>
              <a:sym typeface="Arial"/>
            </a:endParaRPr>
          </a:p>
        </p:txBody>
      </p:sp>
      <p:cxnSp>
        <p:nvCxnSpPr>
          <p:cNvPr id="365" name="Google Shape;365;g17f8824fce1_3_0"/>
          <p:cNvCxnSpPr/>
          <p:nvPr/>
        </p:nvCxnSpPr>
        <p:spPr>
          <a:xfrm>
            <a:off x="9660258" y="2330733"/>
            <a:ext cx="427800" cy="226500"/>
          </a:xfrm>
          <a:prstGeom prst="straightConnector1">
            <a:avLst/>
          </a:prstGeom>
          <a:noFill/>
          <a:ln cap="flat" cmpd="sng" w="28575">
            <a:solidFill>
              <a:schemeClr val="accent3"/>
            </a:solidFill>
            <a:prstDash val="solid"/>
            <a:round/>
            <a:headEnd len="sm" w="sm" type="none"/>
            <a:tailEnd len="sm" w="sm" type="none"/>
          </a:ln>
        </p:spPr>
      </p:cxnSp>
      <p:sp>
        <p:nvSpPr>
          <p:cNvPr id="366" name="Google Shape;366;g17f8824fce1_3_0"/>
          <p:cNvSpPr/>
          <p:nvPr/>
        </p:nvSpPr>
        <p:spPr>
          <a:xfrm>
            <a:off x="2555275" y="2074750"/>
            <a:ext cx="5307900" cy="4110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g17f8824fce1_3_106"/>
          <p:cNvPicPr preferRelativeResize="0"/>
          <p:nvPr/>
        </p:nvPicPr>
        <p:blipFill>
          <a:blip r:embed="rId3">
            <a:alphaModFix/>
          </a:blip>
          <a:stretch>
            <a:fillRect/>
          </a:stretch>
        </p:blipFill>
        <p:spPr>
          <a:xfrm>
            <a:off x="8007400" y="1194175"/>
            <a:ext cx="2105900" cy="5116800"/>
          </a:xfrm>
          <a:prstGeom prst="rect">
            <a:avLst/>
          </a:prstGeom>
          <a:noFill/>
          <a:ln>
            <a:noFill/>
          </a:ln>
        </p:spPr>
      </p:pic>
      <p:pic>
        <p:nvPicPr>
          <p:cNvPr id="373" name="Google Shape;373;g17f8824fce1_3_106"/>
          <p:cNvPicPr preferRelativeResize="0"/>
          <p:nvPr/>
        </p:nvPicPr>
        <p:blipFill>
          <a:blip r:embed="rId4">
            <a:alphaModFix/>
          </a:blip>
          <a:stretch>
            <a:fillRect/>
          </a:stretch>
        </p:blipFill>
        <p:spPr>
          <a:xfrm>
            <a:off x="2686313" y="3897663"/>
            <a:ext cx="2576275" cy="2227760"/>
          </a:xfrm>
          <a:prstGeom prst="rect">
            <a:avLst/>
          </a:prstGeom>
          <a:noFill/>
          <a:ln>
            <a:noFill/>
          </a:ln>
        </p:spPr>
      </p:pic>
      <p:pic>
        <p:nvPicPr>
          <p:cNvPr id="374" name="Google Shape;374;g17f8824fce1_3_106"/>
          <p:cNvPicPr preferRelativeResize="0"/>
          <p:nvPr/>
        </p:nvPicPr>
        <p:blipFill>
          <a:blip r:embed="rId5">
            <a:alphaModFix/>
          </a:blip>
          <a:stretch>
            <a:fillRect/>
          </a:stretch>
        </p:blipFill>
        <p:spPr>
          <a:xfrm>
            <a:off x="2183250" y="1134663"/>
            <a:ext cx="5658226" cy="2413525"/>
          </a:xfrm>
          <a:prstGeom prst="rect">
            <a:avLst/>
          </a:prstGeom>
          <a:noFill/>
          <a:ln>
            <a:noFill/>
          </a:ln>
        </p:spPr>
      </p:pic>
      <p:sp>
        <p:nvSpPr>
          <p:cNvPr id="375" name="Google Shape;375;g17f8824fce1_3_106"/>
          <p:cNvSpPr/>
          <p:nvPr/>
        </p:nvSpPr>
        <p:spPr>
          <a:xfrm>
            <a:off x="8012000" y="1186925"/>
            <a:ext cx="3919200" cy="5116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7f8824fce1_3_106"/>
          <p:cNvSpPr txBox="1"/>
          <p:nvPr>
            <p:ph type="title"/>
          </p:nvPr>
        </p:nvSpPr>
        <p:spPr>
          <a:xfrm>
            <a:off x="998400" y="431800"/>
            <a:ext cx="108858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Business Case: improved random forest regression</a:t>
            </a:r>
            <a:endParaRPr sz="2800"/>
          </a:p>
        </p:txBody>
      </p:sp>
      <p:sp>
        <p:nvSpPr>
          <p:cNvPr id="377" name="Google Shape;377;g17f8824fce1_3_10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378" name="Google Shape;378;g17f8824fce1_3_106"/>
          <p:cNvSpPr/>
          <p:nvPr/>
        </p:nvSpPr>
        <p:spPr>
          <a:xfrm>
            <a:off x="610875" y="2102575"/>
            <a:ext cx="1416900" cy="831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500" u="none" cap="none" strike="noStrike">
                <a:solidFill>
                  <a:schemeClr val="dk2"/>
                </a:solidFill>
                <a:latin typeface="Arial"/>
                <a:ea typeface="Arial"/>
                <a:cs typeface="Arial"/>
                <a:sym typeface="Arial"/>
              </a:rPr>
              <a:t>Avoid Overfitting</a:t>
            </a:r>
            <a:endParaRPr b="0" i="0" sz="1500" u="none" cap="none" strike="noStrike">
              <a:solidFill>
                <a:schemeClr val="dk2"/>
              </a:solidFill>
              <a:latin typeface="Arial"/>
              <a:ea typeface="Arial"/>
              <a:cs typeface="Arial"/>
              <a:sym typeface="Arial"/>
            </a:endParaRPr>
          </a:p>
        </p:txBody>
      </p:sp>
      <p:sp>
        <p:nvSpPr>
          <p:cNvPr id="379" name="Google Shape;379;g17f8824fce1_3_106"/>
          <p:cNvSpPr/>
          <p:nvPr/>
        </p:nvSpPr>
        <p:spPr>
          <a:xfrm>
            <a:off x="610825" y="1194175"/>
            <a:ext cx="1416900" cy="76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Arial"/>
                <a:ea typeface="Arial"/>
                <a:cs typeface="Arial"/>
                <a:sym typeface="Arial"/>
              </a:rPr>
              <a:t>Compatible with all types of data</a:t>
            </a:r>
            <a:endParaRPr b="0" i="0" sz="1500" u="none" cap="none" strike="noStrike">
              <a:solidFill>
                <a:schemeClr val="dk2"/>
              </a:solidFill>
              <a:latin typeface="Arial"/>
              <a:ea typeface="Arial"/>
              <a:cs typeface="Arial"/>
              <a:sym typeface="Arial"/>
            </a:endParaRPr>
          </a:p>
        </p:txBody>
      </p:sp>
      <p:sp>
        <p:nvSpPr>
          <p:cNvPr id="380" name="Google Shape;380;g17f8824fce1_3_106"/>
          <p:cNvSpPr/>
          <p:nvPr/>
        </p:nvSpPr>
        <p:spPr>
          <a:xfrm>
            <a:off x="610800" y="3221975"/>
            <a:ext cx="1416900" cy="1046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Random Forest</a:t>
            </a:r>
            <a:endParaRPr b="1" i="0" sz="1600" u="none" cap="none" strike="noStrike">
              <a:solidFill>
                <a:schemeClr val="lt1"/>
              </a:solidFill>
              <a:latin typeface="Arial"/>
              <a:ea typeface="Arial"/>
              <a:cs typeface="Arial"/>
              <a:sym typeface="Arial"/>
            </a:endParaRPr>
          </a:p>
        </p:txBody>
      </p:sp>
      <p:sp>
        <p:nvSpPr>
          <p:cNvPr id="381" name="Google Shape;381;g17f8824fce1_3_106"/>
          <p:cNvSpPr/>
          <p:nvPr/>
        </p:nvSpPr>
        <p:spPr>
          <a:xfrm>
            <a:off x="1139613" y="2973525"/>
            <a:ext cx="359400" cy="2088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17f8824fce1_3_106"/>
          <p:cNvSpPr/>
          <p:nvPr/>
        </p:nvSpPr>
        <p:spPr>
          <a:xfrm>
            <a:off x="2136400" y="3421613"/>
            <a:ext cx="5766900" cy="533400"/>
          </a:xfrm>
          <a:prstGeom prst="rightArrow">
            <a:avLst>
              <a:gd fmla="val 50000" name="adj1"/>
              <a:gd fmla="val 34627" name="adj2"/>
            </a:avLst>
          </a:prstGeom>
          <a:solidFill>
            <a:schemeClr val="dk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17f8824fce1_3_106"/>
          <p:cNvSpPr txBox="1"/>
          <p:nvPr/>
        </p:nvSpPr>
        <p:spPr>
          <a:xfrm>
            <a:off x="5526338" y="3946450"/>
            <a:ext cx="2438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Recall: ~</a:t>
            </a:r>
            <a:r>
              <a:rPr b="0" i="0" lang="en-US" sz="1400" u="none" cap="none" strike="noStrike">
                <a:solidFill>
                  <a:schemeClr val="dk2"/>
                </a:solidFill>
                <a:latin typeface="Arial"/>
                <a:ea typeface="Arial"/>
                <a:cs typeface="Arial"/>
                <a:sym typeface="Arial"/>
              </a:rPr>
              <a:t>7</a:t>
            </a:r>
            <a:r>
              <a:rPr lang="en-US">
                <a:solidFill>
                  <a:schemeClr val="dk2"/>
                </a:solidFill>
              </a:rPr>
              <a:t>0</a:t>
            </a:r>
            <a:r>
              <a:rPr b="0" i="0" lang="en-US" sz="1400" u="none" cap="none" strike="noStrike">
                <a:solidFill>
                  <a:schemeClr val="dk2"/>
                </a:solidFill>
                <a:latin typeface="Arial"/>
                <a:ea typeface="Arial"/>
                <a:cs typeface="Arial"/>
                <a:sym typeface="Arial"/>
              </a:rPr>
              <a:t>%</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Average Precision: ~6</a:t>
            </a:r>
            <a:r>
              <a:rPr lang="en-US">
                <a:solidFill>
                  <a:schemeClr val="dk2"/>
                </a:solidFill>
              </a:rPr>
              <a:t>2</a:t>
            </a:r>
            <a:r>
              <a:rPr b="0" i="0" lang="en-US" sz="1400" u="none" cap="none" strike="noStrike">
                <a:solidFill>
                  <a:schemeClr val="dk2"/>
                </a:solidFill>
                <a:latin typeface="Arial"/>
                <a:ea typeface="Arial"/>
                <a:cs typeface="Arial"/>
                <a:sym typeface="Arial"/>
              </a:rPr>
              <a:t>%</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Accuracy: ~8</a:t>
            </a:r>
            <a:r>
              <a:rPr lang="en-US">
                <a:solidFill>
                  <a:schemeClr val="dk2"/>
                </a:solidFill>
              </a:rPr>
              <a:t>2</a:t>
            </a:r>
            <a:r>
              <a:rPr b="0" i="0" lang="en-US" sz="1400" u="none" cap="none" strike="noStrike">
                <a:solidFill>
                  <a:schemeClr val="dk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84" name="Google Shape;384;g17f8824fce1_3_106"/>
          <p:cNvSpPr txBox="1"/>
          <p:nvPr/>
        </p:nvSpPr>
        <p:spPr>
          <a:xfrm>
            <a:off x="2868088" y="3488225"/>
            <a:ext cx="43035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Model Deployment</a:t>
            </a:r>
            <a:endParaRPr b="1" i="0" sz="1400" u="none" cap="none" strike="noStrike">
              <a:solidFill>
                <a:schemeClr val="lt1"/>
              </a:solidFill>
              <a:latin typeface="Arial"/>
              <a:ea typeface="Arial"/>
              <a:cs typeface="Arial"/>
              <a:sym typeface="Arial"/>
            </a:endParaRPr>
          </a:p>
        </p:txBody>
      </p:sp>
      <p:sp>
        <p:nvSpPr>
          <p:cNvPr id="385" name="Google Shape;385;g17f8824fce1_3_106"/>
          <p:cNvSpPr txBox="1"/>
          <p:nvPr/>
        </p:nvSpPr>
        <p:spPr>
          <a:xfrm rot="-5400000">
            <a:off x="1487263" y="1863925"/>
            <a:ext cx="19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Feature Importance</a:t>
            </a:r>
            <a:endParaRPr b="0" i="0" sz="1400" u="none" cap="none" strike="noStrike">
              <a:solidFill>
                <a:srgbClr val="000000"/>
              </a:solidFill>
              <a:latin typeface="Arial"/>
              <a:ea typeface="Arial"/>
              <a:cs typeface="Arial"/>
              <a:sym typeface="Arial"/>
            </a:endParaRPr>
          </a:p>
        </p:txBody>
      </p:sp>
      <p:sp>
        <p:nvSpPr>
          <p:cNvPr id="386" name="Google Shape;386;g17f8824fce1_3_106"/>
          <p:cNvSpPr txBox="1"/>
          <p:nvPr/>
        </p:nvSpPr>
        <p:spPr>
          <a:xfrm rot="-5400000">
            <a:off x="1509613" y="4809650"/>
            <a:ext cx="187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Model Performance</a:t>
            </a:r>
            <a:endParaRPr b="0" i="0" sz="1400" u="none" cap="none" strike="noStrike">
              <a:solidFill>
                <a:srgbClr val="000000"/>
              </a:solidFill>
              <a:latin typeface="Arial"/>
              <a:ea typeface="Arial"/>
              <a:cs typeface="Arial"/>
              <a:sym typeface="Arial"/>
            </a:endParaRPr>
          </a:p>
        </p:txBody>
      </p:sp>
      <p:sp>
        <p:nvSpPr>
          <p:cNvPr id="387" name="Google Shape;387;g17f8824fce1_3_106"/>
          <p:cNvSpPr/>
          <p:nvPr/>
        </p:nvSpPr>
        <p:spPr>
          <a:xfrm>
            <a:off x="610875" y="4427175"/>
            <a:ext cx="1416900" cy="15180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Arial"/>
                <a:ea typeface="Arial"/>
                <a:cs typeface="Arial"/>
                <a:sym typeface="Arial"/>
              </a:rPr>
              <a:t>Better performance compared to boosting (xgboost)</a:t>
            </a:r>
            <a:endParaRPr b="0" i="0" sz="1600" u="none" cap="none" strike="noStrike">
              <a:solidFill>
                <a:schemeClr val="dk2"/>
              </a:solidFill>
              <a:latin typeface="Arial"/>
              <a:ea typeface="Arial"/>
              <a:cs typeface="Arial"/>
              <a:sym typeface="Arial"/>
            </a:endParaRPr>
          </a:p>
        </p:txBody>
      </p:sp>
      <p:sp>
        <p:nvSpPr>
          <p:cNvPr id="388" name="Google Shape;388;g17f8824fce1_3_106"/>
          <p:cNvSpPr/>
          <p:nvPr/>
        </p:nvSpPr>
        <p:spPr>
          <a:xfrm>
            <a:off x="2615588" y="1322400"/>
            <a:ext cx="5069100" cy="156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17f8824fce1_3_106"/>
          <p:cNvSpPr/>
          <p:nvPr/>
        </p:nvSpPr>
        <p:spPr>
          <a:xfrm>
            <a:off x="2615575" y="1600350"/>
            <a:ext cx="5069100" cy="156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7f8824fce1_3_106"/>
          <p:cNvSpPr/>
          <p:nvPr/>
        </p:nvSpPr>
        <p:spPr>
          <a:xfrm>
            <a:off x="5527525" y="4873425"/>
            <a:ext cx="2172600" cy="625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The model performance is comparatively good</a:t>
            </a:r>
            <a:endParaRPr b="0" i="0" sz="1400" u="none" cap="none" strike="noStrike">
              <a:solidFill>
                <a:schemeClr val="lt1"/>
              </a:solidFill>
              <a:latin typeface="Arial"/>
              <a:ea typeface="Arial"/>
              <a:cs typeface="Arial"/>
              <a:sym typeface="Arial"/>
            </a:endParaRPr>
          </a:p>
        </p:txBody>
      </p:sp>
      <p:sp>
        <p:nvSpPr>
          <p:cNvPr id="391" name="Google Shape;391;g17f8824fce1_3_106"/>
          <p:cNvSpPr/>
          <p:nvPr/>
        </p:nvSpPr>
        <p:spPr>
          <a:xfrm rot="3092721">
            <a:off x="8154823" y="4042726"/>
            <a:ext cx="418720" cy="479347"/>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17f8824fce1_3_106"/>
          <p:cNvSpPr/>
          <p:nvPr/>
        </p:nvSpPr>
        <p:spPr>
          <a:xfrm>
            <a:off x="10198700" y="3709250"/>
            <a:ext cx="1476600" cy="23040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lt1"/>
                </a:solidFill>
                <a:latin typeface="Arial"/>
                <a:ea typeface="Arial"/>
                <a:cs typeface="Arial"/>
                <a:sym typeface="Arial"/>
              </a:rPr>
              <a:t>Scores here are relatively </a:t>
            </a:r>
            <a:r>
              <a:rPr b="1" i="0" lang="en-US" sz="1400" u="none" cap="none" strike="noStrike">
                <a:solidFill>
                  <a:schemeClr val="lt1"/>
                </a:solidFill>
                <a:latin typeface="Arial"/>
                <a:ea typeface="Arial"/>
                <a:cs typeface="Arial"/>
                <a:sym typeface="Arial"/>
              </a:rPr>
              <a:t>lower</a:t>
            </a:r>
            <a:r>
              <a:rPr b="0" i="0" lang="en-US" sz="1400" u="none" cap="none" strike="noStrike">
                <a:solidFill>
                  <a:schemeClr val="lt1"/>
                </a:solidFill>
                <a:latin typeface="Arial"/>
                <a:ea typeface="Arial"/>
                <a:cs typeface="Arial"/>
                <a:sym typeface="Arial"/>
              </a:rPr>
              <a:t> than in </a:t>
            </a:r>
            <a:r>
              <a:rPr lang="en-US">
                <a:solidFill>
                  <a:schemeClr val="lt1"/>
                </a:solidFill>
              </a:rPr>
              <a:t>baseline model, however, these four locations will be picked in the baseline model as well</a:t>
            </a:r>
            <a:endParaRPr b="0" i="0" sz="1400" u="none" cap="none" strike="noStrike">
              <a:solidFill>
                <a:schemeClr val="lt1"/>
              </a:solidFill>
              <a:latin typeface="Arial"/>
              <a:ea typeface="Arial"/>
              <a:cs typeface="Arial"/>
              <a:sym typeface="Arial"/>
            </a:endParaRPr>
          </a:p>
        </p:txBody>
      </p:sp>
      <p:cxnSp>
        <p:nvCxnSpPr>
          <p:cNvPr id="393" name="Google Shape;393;g17f8824fce1_3_106"/>
          <p:cNvCxnSpPr/>
          <p:nvPr/>
        </p:nvCxnSpPr>
        <p:spPr>
          <a:xfrm>
            <a:off x="9682800" y="5011550"/>
            <a:ext cx="430500" cy="0"/>
          </a:xfrm>
          <a:prstGeom prst="straightConnector1">
            <a:avLst/>
          </a:prstGeom>
          <a:noFill/>
          <a:ln cap="flat" cmpd="sng" w="28575">
            <a:solidFill>
              <a:schemeClr val="accent3"/>
            </a:solidFill>
            <a:prstDash val="solid"/>
            <a:round/>
            <a:headEnd len="sm" w="sm" type="none"/>
            <a:tailEnd len="sm" w="sm" type="none"/>
          </a:ln>
        </p:spPr>
      </p:cxnSp>
      <p:sp>
        <p:nvSpPr>
          <p:cNvPr id="394" name="Google Shape;394;g17f8824fce1_3_106"/>
          <p:cNvSpPr txBox="1"/>
          <p:nvPr/>
        </p:nvSpPr>
        <p:spPr>
          <a:xfrm>
            <a:off x="10058450" y="1134675"/>
            <a:ext cx="1757100" cy="14775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F68D2E"/>
              </a:buClr>
              <a:buSzPts val="1400"/>
              <a:buFont typeface="Arial"/>
              <a:buChar char="●"/>
            </a:pPr>
            <a:r>
              <a:rPr b="0" i="0" lang="en-US" sz="1400" u="none" cap="none" strike="noStrike">
                <a:solidFill>
                  <a:srgbClr val="00338D"/>
                </a:solidFill>
                <a:latin typeface="Arial"/>
                <a:ea typeface="Arial"/>
                <a:cs typeface="Arial"/>
                <a:sym typeface="Arial"/>
              </a:rPr>
              <a:t>: Model suggested  EV charging location</a:t>
            </a:r>
            <a:endParaRPr b="0" i="0" sz="1400" u="none" cap="none" strike="noStrike">
              <a:solidFill>
                <a:srgbClr val="00338D"/>
              </a:solidFill>
              <a:latin typeface="Arial"/>
              <a:ea typeface="Arial"/>
              <a:cs typeface="Arial"/>
              <a:sym typeface="Arial"/>
            </a:endParaRPr>
          </a:p>
          <a:p>
            <a:pPr indent="0" lvl="0" marL="5715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t>
            </a:r>
            <a:r>
              <a:rPr b="0" i="0" lang="en-US" sz="1400" u="none" cap="none" strike="noStrike">
                <a:solidFill>
                  <a:srgbClr val="00338D"/>
                </a:solidFill>
                <a:latin typeface="Arial"/>
                <a:ea typeface="Arial"/>
                <a:cs typeface="Arial"/>
                <a:sym typeface="Arial"/>
              </a:rPr>
              <a:t> : predicted score</a:t>
            </a:r>
            <a:endParaRPr b="0" i="0" sz="1400" u="none" cap="none" strike="noStrike">
              <a:solidFill>
                <a:srgbClr val="00338D"/>
              </a:solidFill>
              <a:latin typeface="Arial"/>
              <a:ea typeface="Arial"/>
              <a:cs typeface="Arial"/>
              <a:sym typeface="Arial"/>
            </a:endParaRPr>
          </a:p>
          <a:p>
            <a:pPr indent="-146050" lvl="1" marL="228600" marR="0" rtl="0" algn="l">
              <a:lnSpc>
                <a:spcPct val="100000"/>
              </a:lnSpc>
              <a:spcBef>
                <a:spcPts val="0"/>
              </a:spcBef>
              <a:spcAft>
                <a:spcPts val="0"/>
              </a:spcAft>
              <a:buClr>
                <a:schemeClr val="accent2"/>
              </a:buClr>
              <a:buSzPts val="1400"/>
              <a:buFont typeface="Arial"/>
              <a:buChar char="○"/>
            </a:pPr>
            <a:r>
              <a:rPr b="0" i="0" lang="en-US" sz="1400" u="none" cap="none" strike="noStrike">
                <a:solidFill>
                  <a:schemeClr val="dk2"/>
                </a:solidFill>
                <a:latin typeface="Arial"/>
                <a:ea typeface="Arial"/>
                <a:cs typeface="Arial"/>
                <a:sym typeface="Arial"/>
              </a:rPr>
              <a:t>: Highest score location</a:t>
            </a:r>
            <a:endParaRPr b="0" i="0" sz="1400" u="none" cap="none" strike="noStrike">
              <a:solidFill>
                <a:srgbClr val="00338D"/>
              </a:solidFill>
              <a:latin typeface="Arial"/>
              <a:ea typeface="Arial"/>
              <a:cs typeface="Arial"/>
              <a:sym typeface="Arial"/>
            </a:endParaRPr>
          </a:p>
        </p:txBody>
      </p:sp>
      <p:sp>
        <p:nvSpPr>
          <p:cNvPr id="395" name="Google Shape;395;g17f8824fce1_3_106"/>
          <p:cNvSpPr/>
          <p:nvPr/>
        </p:nvSpPr>
        <p:spPr>
          <a:xfrm rot="3093073">
            <a:off x="8490140" y="2663729"/>
            <a:ext cx="1043076" cy="1171591"/>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17f8824fce1_3_106"/>
          <p:cNvSpPr/>
          <p:nvPr/>
        </p:nvSpPr>
        <p:spPr>
          <a:xfrm rot="3092721">
            <a:off x="9055198" y="5279701"/>
            <a:ext cx="418720" cy="479347"/>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17f8824fce1_3_106"/>
          <p:cNvSpPr/>
          <p:nvPr/>
        </p:nvSpPr>
        <p:spPr>
          <a:xfrm>
            <a:off x="8459988" y="3124175"/>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